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Lst>
  <p:sldSz cx="18288000" cy="10287000"/>
  <p:notesSz cx="6858000" cy="9144000"/>
  <p:embeddedFontLst>
    <p:embeddedFont>
      <p:font typeface="Roboto Bold" charset="1" panose="02000000000000000000"/>
      <p:regular r:id="rId23"/>
    </p:embeddedFont>
    <p:embeddedFont>
      <p:font typeface="Roboto" charset="1" panose="02000000000000000000"/>
      <p:regular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fonts/font23.fntdata" Type="http://schemas.openxmlformats.org/officeDocument/2006/relationships/font"/><Relationship Id="rId24" Target="fonts/font24.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101010"/>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480606" cy="10287000"/>
          </a:xfrm>
          <a:custGeom>
            <a:avLst/>
            <a:gdLst/>
            <a:ahLst/>
            <a:cxnLst/>
            <a:rect r="r" b="b" t="t" l="l"/>
            <a:pathLst>
              <a:path h="10287000" w="18480606">
                <a:moveTo>
                  <a:pt x="0" y="0"/>
                </a:moveTo>
                <a:lnTo>
                  <a:pt x="18480606" y="0"/>
                </a:lnTo>
                <a:lnTo>
                  <a:pt x="18480606" y="10287000"/>
                </a:lnTo>
                <a:lnTo>
                  <a:pt x="0" y="10287000"/>
                </a:lnTo>
                <a:lnTo>
                  <a:pt x="0" y="0"/>
                </a:lnTo>
                <a:close/>
              </a:path>
            </a:pathLst>
          </a:custGeom>
          <a:blipFill>
            <a:blip r:embed="rId2"/>
            <a:stretch>
              <a:fillRect l="0" t="-9835" r="0" b="-9835"/>
            </a:stretch>
          </a:blipFill>
        </p:spPr>
      </p:sp>
      <p:sp>
        <p:nvSpPr>
          <p:cNvPr name="TextBox 3" id="3"/>
          <p:cNvSpPr txBox="true"/>
          <p:nvPr/>
        </p:nvSpPr>
        <p:spPr>
          <a:xfrm rot="0">
            <a:off x="109701" y="1458595"/>
            <a:ext cx="9130602" cy="4733290"/>
          </a:xfrm>
          <a:prstGeom prst="rect">
            <a:avLst/>
          </a:prstGeom>
        </p:spPr>
        <p:txBody>
          <a:bodyPr anchor="t" rtlCol="false" tIns="0" lIns="0" bIns="0" rIns="0">
            <a:spAutoFit/>
          </a:bodyPr>
          <a:lstStyle/>
          <a:p>
            <a:pPr algn="r">
              <a:lnSpc>
                <a:spcPts val="12319"/>
              </a:lnSpc>
            </a:pPr>
            <a:r>
              <a:rPr lang="en-US" sz="11199" b="true">
                <a:solidFill>
                  <a:srgbClr val="FFFFFF"/>
                </a:solidFill>
                <a:latin typeface="Roboto Bold"/>
                <a:ea typeface="Roboto Bold"/>
                <a:cs typeface="Roboto Bold"/>
                <a:sym typeface="Roboto Bold"/>
              </a:rPr>
              <a:t>FinTech For</a:t>
            </a:r>
          </a:p>
          <a:p>
            <a:pPr algn="r">
              <a:lnSpc>
                <a:spcPts val="12320"/>
              </a:lnSpc>
            </a:pPr>
            <a:r>
              <a:rPr lang="en-US" sz="11200" b="true">
                <a:solidFill>
                  <a:srgbClr val="FFFFFF"/>
                </a:solidFill>
                <a:latin typeface="Roboto Bold"/>
                <a:ea typeface="Roboto Bold"/>
                <a:cs typeface="Roboto Bold"/>
                <a:sym typeface="Roboto Bold"/>
              </a:rPr>
              <a:t>Kenyan Women</a:t>
            </a:r>
            <a:r>
              <a:rPr lang="en-US" sz="11200" b="true">
                <a:solidFill>
                  <a:srgbClr val="FFFFFF"/>
                </a:solidFill>
                <a:latin typeface="Roboto Bold"/>
                <a:ea typeface="Roboto Bold"/>
                <a:cs typeface="Roboto Bold"/>
                <a:sym typeface="Roboto Bold"/>
              </a:rPr>
              <a:t>  </a:t>
            </a:r>
          </a:p>
        </p:txBody>
      </p:sp>
      <p:sp>
        <p:nvSpPr>
          <p:cNvPr name="TextBox 4" id="4"/>
          <p:cNvSpPr txBox="true"/>
          <p:nvPr/>
        </p:nvSpPr>
        <p:spPr>
          <a:xfrm rot="0">
            <a:off x="8128698" y="981075"/>
            <a:ext cx="9130602" cy="382270"/>
          </a:xfrm>
          <a:prstGeom prst="rect">
            <a:avLst/>
          </a:prstGeom>
        </p:spPr>
        <p:txBody>
          <a:bodyPr anchor="t" rtlCol="false" tIns="0" lIns="0" bIns="0" rIns="0">
            <a:spAutoFit/>
          </a:bodyPr>
          <a:lstStyle/>
          <a:p>
            <a:pPr algn="r">
              <a:lnSpc>
                <a:spcPts val="3079"/>
              </a:lnSpc>
              <a:spcBef>
                <a:spcPct val="0"/>
              </a:spcBef>
            </a:pPr>
            <a:r>
              <a:rPr lang="en-US" b="true" sz="2200">
                <a:solidFill>
                  <a:srgbClr val="FFFFFF"/>
                </a:solidFill>
                <a:latin typeface="Roboto Bold"/>
                <a:ea typeface="Roboto Bold"/>
                <a:cs typeface="Roboto Bold"/>
                <a:sym typeface="Roboto Bold"/>
              </a:rPr>
              <a:t>CHANGING THE WORLD OF FINANCE</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365047" y="2565061"/>
            <a:ext cx="8359841" cy="5893688"/>
          </a:xfrm>
          <a:custGeom>
            <a:avLst/>
            <a:gdLst/>
            <a:ahLst/>
            <a:cxnLst/>
            <a:rect r="r" b="b" t="t" l="l"/>
            <a:pathLst>
              <a:path h="5893688" w="8359841">
                <a:moveTo>
                  <a:pt x="0" y="0"/>
                </a:moveTo>
                <a:lnTo>
                  <a:pt x="8359841" y="0"/>
                </a:lnTo>
                <a:lnTo>
                  <a:pt x="8359841" y="5893688"/>
                </a:lnTo>
                <a:lnTo>
                  <a:pt x="0" y="5893688"/>
                </a:lnTo>
                <a:lnTo>
                  <a:pt x="0" y="0"/>
                </a:lnTo>
                <a:close/>
              </a:path>
            </a:pathLst>
          </a:custGeom>
          <a:blipFill>
            <a:blip r:embed="rId2"/>
            <a:stretch>
              <a:fillRect l="0" t="0" r="0" b="0"/>
            </a:stretch>
          </a:blipFill>
        </p:spPr>
      </p:sp>
      <p:sp>
        <p:nvSpPr>
          <p:cNvPr name="TextBox 3" id="3"/>
          <p:cNvSpPr txBox="true"/>
          <p:nvPr/>
        </p:nvSpPr>
        <p:spPr>
          <a:xfrm rot="0">
            <a:off x="2013560" y="323850"/>
            <a:ext cx="15054368" cy="1981200"/>
          </a:xfrm>
          <a:prstGeom prst="rect">
            <a:avLst/>
          </a:prstGeom>
        </p:spPr>
        <p:txBody>
          <a:bodyPr anchor="t" rtlCol="false" tIns="0" lIns="0" bIns="0" rIns="0">
            <a:spAutoFit/>
          </a:bodyPr>
          <a:lstStyle/>
          <a:p>
            <a:pPr algn="ctr">
              <a:lnSpc>
                <a:spcPts val="7800"/>
              </a:lnSpc>
            </a:pPr>
            <a:r>
              <a:rPr lang="en-US" b="true" sz="6000">
                <a:solidFill>
                  <a:srgbClr val="101010"/>
                </a:solidFill>
                <a:latin typeface="Roboto Bold"/>
                <a:ea typeface="Roboto Bold"/>
                <a:cs typeface="Roboto Bold"/>
                <a:sym typeface="Roboto Bold"/>
              </a:rPr>
              <a:t>Solution 1: AI-Driv</a:t>
            </a:r>
            <a:r>
              <a:rPr lang="en-US" b="true" sz="6000">
                <a:solidFill>
                  <a:srgbClr val="101010"/>
                </a:solidFill>
                <a:latin typeface="Roboto Bold"/>
                <a:ea typeface="Roboto Bold"/>
                <a:cs typeface="Roboto Bold"/>
                <a:sym typeface="Roboto Bold"/>
              </a:rPr>
              <a:t>en Credit Scoring for Informal Women Entrepreneurs</a:t>
            </a:r>
          </a:p>
        </p:txBody>
      </p:sp>
      <p:sp>
        <p:nvSpPr>
          <p:cNvPr name="TextBox 4" id="4"/>
          <p:cNvSpPr txBox="true"/>
          <p:nvPr/>
        </p:nvSpPr>
        <p:spPr>
          <a:xfrm rot="0">
            <a:off x="10022504" y="3250744"/>
            <a:ext cx="7796182" cy="4455647"/>
          </a:xfrm>
          <a:prstGeom prst="rect">
            <a:avLst/>
          </a:prstGeom>
        </p:spPr>
        <p:txBody>
          <a:bodyPr anchor="t" rtlCol="false" tIns="0" lIns="0" bIns="0" rIns="0">
            <a:spAutoFit/>
          </a:bodyPr>
          <a:lstStyle/>
          <a:p>
            <a:pPr algn="ctr">
              <a:lnSpc>
                <a:spcPts val="3973"/>
              </a:lnSpc>
            </a:pPr>
            <a:r>
              <a:rPr lang="en-US" sz="2838">
                <a:solidFill>
                  <a:srgbClr val="101010"/>
                </a:solidFill>
                <a:latin typeface="Roboto"/>
                <a:ea typeface="Roboto"/>
                <a:cs typeface="Roboto"/>
                <a:sym typeface="Roboto"/>
              </a:rPr>
              <a:t>Develop</a:t>
            </a:r>
            <a:r>
              <a:rPr lang="en-US" sz="2838">
                <a:solidFill>
                  <a:srgbClr val="101010"/>
                </a:solidFill>
                <a:latin typeface="Roboto"/>
                <a:ea typeface="Roboto"/>
                <a:cs typeface="Roboto"/>
                <a:sym typeface="Roboto"/>
              </a:rPr>
              <a:t> and pilot an AI-powered alternative credit scoring system that analyzes non-traditional data—like mobile money transactions, airtime top-ups, and inventory purchases—to assess loan eligibility.</a:t>
            </a:r>
          </a:p>
          <a:p>
            <a:pPr algn="ctr">
              <a:lnSpc>
                <a:spcPts val="3973"/>
              </a:lnSpc>
            </a:pPr>
            <a:r>
              <a:rPr lang="en-US" sz="2838">
                <a:solidFill>
                  <a:srgbClr val="101010"/>
                </a:solidFill>
                <a:latin typeface="Roboto"/>
                <a:ea typeface="Roboto"/>
                <a:cs typeface="Roboto"/>
                <a:sym typeface="Roboto"/>
              </a:rPr>
              <a:t>This system can be deployed via a mobile app and integrated with fintech platforms like M-PESA and digital wallets.</a:t>
            </a:r>
          </a:p>
          <a:p>
            <a:pPr algn="ctr">
              <a:lnSpc>
                <a:spcPts val="3973"/>
              </a:lnSpc>
            </a:pP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101010"/>
        </a:solidFill>
      </p:bgPr>
    </p:bg>
    <p:spTree>
      <p:nvGrpSpPr>
        <p:cNvPr id="1" name=""/>
        <p:cNvGrpSpPr/>
        <p:nvPr/>
      </p:nvGrpSpPr>
      <p:grpSpPr>
        <a:xfrm>
          <a:off x="0" y="0"/>
          <a:ext cx="0" cy="0"/>
          <a:chOff x="0" y="0"/>
          <a:chExt cx="0" cy="0"/>
        </a:xfrm>
      </p:grpSpPr>
      <p:sp>
        <p:nvSpPr>
          <p:cNvPr name="Freeform 2" id="2"/>
          <p:cNvSpPr/>
          <p:nvPr/>
        </p:nvSpPr>
        <p:spPr>
          <a:xfrm flipH="false" flipV="false" rot="0">
            <a:off x="-198372" y="0"/>
            <a:ext cx="6817372" cy="10287000"/>
          </a:xfrm>
          <a:custGeom>
            <a:avLst/>
            <a:gdLst/>
            <a:ahLst/>
            <a:cxnLst/>
            <a:rect r="r" b="b" t="t" l="l"/>
            <a:pathLst>
              <a:path h="10287000" w="6817372">
                <a:moveTo>
                  <a:pt x="0" y="0"/>
                </a:moveTo>
                <a:lnTo>
                  <a:pt x="6817372" y="0"/>
                </a:lnTo>
                <a:lnTo>
                  <a:pt x="6817372" y="10287000"/>
                </a:lnTo>
                <a:lnTo>
                  <a:pt x="0" y="10287000"/>
                </a:lnTo>
                <a:lnTo>
                  <a:pt x="0" y="0"/>
                </a:lnTo>
                <a:close/>
              </a:path>
            </a:pathLst>
          </a:custGeom>
          <a:blipFill>
            <a:blip r:embed="rId2"/>
            <a:stretch>
              <a:fillRect l="-45998" t="0" r="-75904" b="0"/>
            </a:stretch>
          </a:blipFill>
        </p:spPr>
      </p:sp>
      <p:sp>
        <p:nvSpPr>
          <p:cNvPr name="TextBox 3" id="3"/>
          <p:cNvSpPr txBox="true"/>
          <p:nvPr/>
        </p:nvSpPr>
        <p:spPr>
          <a:xfrm rot="0">
            <a:off x="6857083" y="751872"/>
            <a:ext cx="10402217" cy="1631950"/>
          </a:xfrm>
          <a:prstGeom prst="rect">
            <a:avLst/>
          </a:prstGeom>
        </p:spPr>
        <p:txBody>
          <a:bodyPr anchor="t" rtlCol="false" tIns="0" lIns="0" bIns="0" rIns="0">
            <a:spAutoFit/>
          </a:bodyPr>
          <a:lstStyle/>
          <a:p>
            <a:pPr algn="ctr">
              <a:lnSpc>
                <a:spcPts val="6500"/>
              </a:lnSpc>
            </a:pPr>
            <a:r>
              <a:rPr lang="en-US" sz="5000">
                <a:solidFill>
                  <a:srgbClr val="FFFFFF"/>
                </a:solidFill>
                <a:latin typeface="Roboto"/>
                <a:ea typeface="Roboto"/>
                <a:cs typeface="Roboto"/>
                <a:sym typeface="Roboto"/>
              </a:rPr>
              <a:t>S</a:t>
            </a:r>
            <a:r>
              <a:rPr lang="en-US" sz="5000">
                <a:solidFill>
                  <a:srgbClr val="FFFFFF"/>
                </a:solidFill>
                <a:latin typeface="Roboto"/>
                <a:ea typeface="Roboto"/>
                <a:cs typeface="Roboto"/>
                <a:sym typeface="Roboto"/>
              </a:rPr>
              <a:t>olution 2: Digital Financial Literacy Toolkit via WhatsApp Bot</a:t>
            </a:r>
          </a:p>
        </p:txBody>
      </p:sp>
      <p:sp>
        <p:nvSpPr>
          <p:cNvPr name="TextBox 4" id="4"/>
          <p:cNvSpPr txBox="true"/>
          <p:nvPr/>
        </p:nvSpPr>
        <p:spPr>
          <a:xfrm rot="0">
            <a:off x="7671324" y="3802065"/>
            <a:ext cx="9587976" cy="1672590"/>
          </a:xfrm>
          <a:prstGeom prst="rect">
            <a:avLst/>
          </a:prstGeom>
        </p:spPr>
        <p:txBody>
          <a:bodyPr anchor="t" rtlCol="false" tIns="0" lIns="0" bIns="0" rIns="0">
            <a:spAutoFit/>
          </a:bodyPr>
          <a:lstStyle/>
          <a:p>
            <a:pPr algn="ctr">
              <a:lnSpc>
                <a:spcPts val="3359"/>
              </a:lnSpc>
              <a:spcBef>
                <a:spcPct val="0"/>
              </a:spcBef>
            </a:pPr>
            <a:r>
              <a:rPr lang="en-US" sz="2400">
                <a:solidFill>
                  <a:srgbClr val="FFFFFF"/>
                </a:solidFill>
                <a:latin typeface="Roboto"/>
                <a:ea typeface="Roboto"/>
                <a:cs typeface="Roboto"/>
                <a:sym typeface="Roboto"/>
              </a:rPr>
              <a:t>La</a:t>
            </a:r>
            <a:r>
              <a:rPr lang="en-US" sz="2400">
                <a:solidFill>
                  <a:srgbClr val="FFFFFF"/>
                </a:solidFill>
                <a:latin typeface="Roboto"/>
                <a:ea typeface="Roboto"/>
                <a:cs typeface="Roboto"/>
                <a:sym typeface="Roboto"/>
              </a:rPr>
              <a:t>unch a WhatsApp chatbot that delivers interactive, localized financial education modules in English and Swahili. Topics include budgeting, digital savings, borrowing, and fraud prevention.</a:t>
            </a:r>
          </a:p>
          <a:p>
            <a:pPr algn="ctr">
              <a:lnSpc>
                <a:spcPts val="3359"/>
              </a:lnSpc>
              <a:spcBef>
                <a:spcPct val="0"/>
              </a:spcBef>
            </a:pP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5087687" y="4236657"/>
            <a:ext cx="8607355" cy="4841637"/>
          </a:xfrm>
          <a:custGeom>
            <a:avLst/>
            <a:gdLst/>
            <a:ahLst/>
            <a:cxnLst/>
            <a:rect r="r" b="b" t="t" l="l"/>
            <a:pathLst>
              <a:path h="4841637" w="8607355">
                <a:moveTo>
                  <a:pt x="0" y="0"/>
                </a:moveTo>
                <a:lnTo>
                  <a:pt x="8607355" y="0"/>
                </a:lnTo>
                <a:lnTo>
                  <a:pt x="8607355" y="4841637"/>
                </a:lnTo>
                <a:lnTo>
                  <a:pt x="0" y="4841637"/>
                </a:lnTo>
                <a:lnTo>
                  <a:pt x="0" y="0"/>
                </a:lnTo>
                <a:close/>
              </a:path>
            </a:pathLst>
          </a:custGeom>
          <a:blipFill>
            <a:blip r:embed="rId2"/>
            <a:stretch>
              <a:fillRect l="0" t="0" r="0" b="0"/>
            </a:stretch>
          </a:blipFill>
        </p:spPr>
      </p:sp>
      <p:sp>
        <p:nvSpPr>
          <p:cNvPr name="TextBox 3" id="3"/>
          <p:cNvSpPr txBox="true"/>
          <p:nvPr/>
        </p:nvSpPr>
        <p:spPr>
          <a:xfrm rot="0">
            <a:off x="2428188" y="2840157"/>
            <a:ext cx="13926352" cy="1672590"/>
          </a:xfrm>
          <a:prstGeom prst="rect">
            <a:avLst/>
          </a:prstGeom>
        </p:spPr>
        <p:txBody>
          <a:bodyPr anchor="t" rtlCol="false" tIns="0" lIns="0" bIns="0" rIns="0">
            <a:spAutoFit/>
          </a:bodyPr>
          <a:lstStyle/>
          <a:p>
            <a:pPr algn="l">
              <a:lnSpc>
                <a:spcPts val="3359"/>
              </a:lnSpc>
            </a:pPr>
            <a:r>
              <a:rPr lang="en-US" sz="2400">
                <a:solidFill>
                  <a:srgbClr val="101010"/>
                </a:solidFill>
                <a:latin typeface="Roboto"/>
                <a:ea typeface="Roboto"/>
                <a:cs typeface="Roboto"/>
                <a:sym typeface="Roboto"/>
              </a:rPr>
              <a:t>Digitiz</a:t>
            </a:r>
            <a:r>
              <a:rPr lang="en-US" sz="2400">
                <a:solidFill>
                  <a:srgbClr val="101010"/>
                </a:solidFill>
                <a:latin typeface="Roboto"/>
                <a:ea typeface="Roboto"/>
                <a:cs typeface="Roboto"/>
                <a:sym typeface="Roboto"/>
              </a:rPr>
              <a:t>e and formalize women’s table banking groups (chamas) by providing a mobile platform to manage group savings, contributions, and loans transparently—while also feeding data into formal credit systems.</a:t>
            </a:r>
          </a:p>
          <a:p>
            <a:pPr algn="l">
              <a:lnSpc>
                <a:spcPts val="3359"/>
              </a:lnSpc>
            </a:pPr>
          </a:p>
        </p:txBody>
      </p:sp>
      <p:sp>
        <p:nvSpPr>
          <p:cNvPr name="TextBox 4" id="4"/>
          <p:cNvSpPr txBox="true"/>
          <p:nvPr/>
        </p:nvSpPr>
        <p:spPr>
          <a:xfrm rot="0">
            <a:off x="1826588" y="971550"/>
            <a:ext cx="13655932" cy="1631950"/>
          </a:xfrm>
          <a:prstGeom prst="rect">
            <a:avLst/>
          </a:prstGeom>
        </p:spPr>
        <p:txBody>
          <a:bodyPr anchor="t" rtlCol="false" tIns="0" lIns="0" bIns="0" rIns="0">
            <a:spAutoFit/>
          </a:bodyPr>
          <a:lstStyle/>
          <a:p>
            <a:pPr algn="ctr">
              <a:lnSpc>
                <a:spcPts val="6500"/>
              </a:lnSpc>
            </a:pPr>
            <a:r>
              <a:rPr lang="en-US" sz="5000">
                <a:solidFill>
                  <a:srgbClr val="101010"/>
                </a:solidFill>
                <a:latin typeface="Roboto"/>
                <a:ea typeface="Roboto"/>
                <a:cs typeface="Roboto"/>
                <a:sym typeface="Roboto"/>
              </a:rPr>
              <a:t>Solution 3: Gender-Inclusive Community Lending Circles with Mobile Integration</a:t>
            </a:r>
          </a:p>
        </p:txBody>
      </p:sp>
    </p:spTree>
  </p:cSld>
  <p:clrMapOvr>
    <a:masterClrMapping/>
  </p:clrMapOvr>
</p:sld>
</file>

<file path=ppt/slides/slide13.xml><?xml version="1.0" encoding="utf-8"?>
<p:sld xmlns:p="http://schemas.openxmlformats.org/presentationml/2006/main" xmlns:a="http://schemas.openxmlformats.org/drawingml/2006/main">
  <p:cSld>
    <p:bg>
      <p:bgPr>
        <a:solidFill>
          <a:srgbClr val="101010"/>
        </a:solidFill>
      </p:bgPr>
    </p:bg>
    <p:spTree>
      <p:nvGrpSpPr>
        <p:cNvPr id="1" name=""/>
        <p:cNvGrpSpPr/>
        <p:nvPr/>
      </p:nvGrpSpPr>
      <p:grpSpPr>
        <a:xfrm>
          <a:off x="0" y="0"/>
          <a:ext cx="0" cy="0"/>
          <a:chOff x="0" y="0"/>
          <a:chExt cx="0" cy="0"/>
        </a:xfrm>
      </p:grpSpPr>
      <p:sp>
        <p:nvSpPr>
          <p:cNvPr name="TextBox 2" id="2"/>
          <p:cNvSpPr txBox="true"/>
          <p:nvPr/>
        </p:nvSpPr>
        <p:spPr>
          <a:xfrm rot="0">
            <a:off x="1557720" y="751872"/>
            <a:ext cx="15701580" cy="1631950"/>
          </a:xfrm>
          <a:prstGeom prst="rect">
            <a:avLst/>
          </a:prstGeom>
        </p:spPr>
        <p:txBody>
          <a:bodyPr anchor="t" rtlCol="false" tIns="0" lIns="0" bIns="0" rIns="0">
            <a:spAutoFit/>
          </a:bodyPr>
          <a:lstStyle/>
          <a:p>
            <a:pPr algn="ctr">
              <a:lnSpc>
                <a:spcPts val="6500"/>
              </a:lnSpc>
            </a:pPr>
            <a:r>
              <a:rPr lang="en-US" sz="5000">
                <a:solidFill>
                  <a:srgbClr val="FFFFFF"/>
                </a:solidFill>
                <a:latin typeface="Roboto"/>
                <a:ea typeface="Roboto"/>
                <a:cs typeface="Roboto"/>
                <a:sym typeface="Roboto"/>
              </a:rPr>
              <a:t>User S</a:t>
            </a:r>
            <a:r>
              <a:rPr lang="en-US" sz="5000">
                <a:solidFill>
                  <a:srgbClr val="FFFFFF"/>
                </a:solidFill>
                <a:latin typeface="Roboto"/>
                <a:ea typeface="Roboto"/>
                <a:cs typeface="Roboto"/>
                <a:sym typeface="Roboto"/>
              </a:rPr>
              <a:t>tory: AI Credit Scoring for Informal Women Entrepreneurs</a:t>
            </a:r>
          </a:p>
        </p:txBody>
      </p:sp>
      <p:sp>
        <p:nvSpPr>
          <p:cNvPr name="TextBox 3" id="3"/>
          <p:cNvSpPr txBox="true"/>
          <p:nvPr/>
        </p:nvSpPr>
        <p:spPr>
          <a:xfrm rot="0">
            <a:off x="1028700" y="2866950"/>
            <a:ext cx="16984306" cy="7773521"/>
          </a:xfrm>
          <a:prstGeom prst="rect">
            <a:avLst/>
          </a:prstGeom>
        </p:spPr>
        <p:txBody>
          <a:bodyPr anchor="t" rtlCol="false" tIns="0" lIns="0" bIns="0" rIns="0">
            <a:spAutoFit/>
          </a:bodyPr>
          <a:lstStyle/>
          <a:p>
            <a:pPr algn="l">
              <a:lnSpc>
                <a:spcPts val="3613"/>
              </a:lnSpc>
            </a:pPr>
            <a:r>
              <a:rPr lang="en-US" sz="2580">
                <a:solidFill>
                  <a:srgbClr val="FFFFFF"/>
                </a:solidFill>
                <a:latin typeface="Roboto"/>
                <a:ea typeface="Roboto"/>
                <a:cs typeface="Roboto"/>
                <a:sym typeface="Roboto"/>
              </a:rPr>
              <a:t>User Story</a:t>
            </a:r>
          </a:p>
          <a:p>
            <a:pPr algn="l">
              <a:lnSpc>
                <a:spcPts val="3613"/>
              </a:lnSpc>
            </a:pPr>
          </a:p>
          <a:p>
            <a:pPr algn="l">
              <a:lnSpc>
                <a:spcPts val="3613"/>
              </a:lnSpc>
              <a:spcBef>
                <a:spcPct val="0"/>
              </a:spcBef>
            </a:pPr>
            <a:r>
              <a:rPr lang="en-US" sz="2580">
                <a:solidFill>
                  <a:srgbClr val="FFFFFF"/>
                </a:solidFill>
                <a:latin typeface="Roboto"/>
                <a:ea typeface="Roboto"/>
                <a:cs typeface="Roboto"/>
                <a:sym typeface="Roboto"/>
              </a:rPr>
              <a:t>As </a:t>
            </a:r>
            <a:r>
              <a:rPr lang="en-US" sz="2580">
                <a:solidFill>
                  <a:srgbClr val="FFFFFF"/>
                </a:solidFill>
                <a:latin typeface="Roboto"/>
                <a:ea typeface="Roboto"/>
                <a:cs typeface="Roboto"/>
                <a:sym typeface="Roboto"/>
              </a:rPr>
              <a:t>a woman r</a:t>
            </a:r>
            <a:r>
              <a:rPr lang="en-US" sz="2580">
                <a:solidFill>
                  <a:srgbClr val="FFFFFF"/>
                </a:solidFill>
                <a:latin typeface="Roboto"/>
                <a:ea typeface="Roboto"/>
                <a:cs typeface="Roboto"/>
                <a:sym typeface="Roboto"/>
              </a:rPr>
              <a:t>unning a small informal business in Nairobi, I want to access a loan using my mobile money transaction history so that I can grow my business without needing formal credit records or collateral.</a:t>
            </a:r>
          </a:p>
          <a:p>
            <a:pPr algn="l">
              <a:lnSpc>
                <a:spcPts val="3613"/>
              </a:lnSpc>
              <a:spcBef>
                <a:spcPct val="0"/>
              </a:spcBef>
            </a:pPr>
          </a:p>
          <a:p>
            <a:pPr algn="l">
              <a:lnSpc>
                <a:spcPts val="3613"/>
              </a:lnSpc>
              <a:spcBef>
                <a:spcPct val="0"/>
              </a:spcBef>
            </a:pPr>
            <a:r>
              <a:rPr lang="en-US" sz="2580">
                <a:solidFill>
                  <a:srgbClr val="FFFFFF"/>
                </a:solidFill>
                <a:latin typeface="Roboto"/>
                <a:ea typeface="Roboto"/>
                <a:cs typeface="Roboto"/>
                <a:sym typeface="Roboto"/>
              </a:rPr>
              <a:t>Acceptance Criteria</a:t>
            </a:r>
          </a:p>
          <a:p>
            <a:pPr algn="l">
              <a:lnSpc>
                <a:spcPts val="3613"/>
              </a:lnSpc>
              <a:spcBef>
                <a:spcPct val="0"/>
              </a:spcBef>
            </a:pPr>
          </a:p>
          <a:p>
            <a:pPr algn="l" marL="557205" indent="-278602" lvl="1">
              <a:lnSpc>
                <a:spcPts val="3613"/>
              </a:lnSpc>
              <a:spcBef>
                <a:spcPct val="0"/>
              </a:spcBef>
              <a:buAutoNum type="arabicPeriod" startAt="1"/>
            </a:pPr>
            <a:r>
              <a:rPr lang="en-US" sz="2580">
                <a:solidFill>
                  <a:srgbClr val="FFFFFF"/>
                </a:solidFill>
                <a:latin typeface="Roboto"/>
                <a:ea typeface="Roboto"/>
                <a:cs typeface="Roboto"/>
                <a:sym typeface="Roboto"/>
              </a:rPr>
              <a:t>The mobile app must allow users to register and consent to share mobile money and airtime usage data within 10 minutes.</a:t>
            </a:r>
          </a:p>
          <a:p>
            <a:pPr algn="l" marL="557205" indent="-278602" lvl="1">
              <a:lnSpc>
                <a:spcPts val="3613"/>
              </a:lnSpc>
              <a:spcBef>
                <a:spcPct val="0"/>
              </a:spcBef>
              <a:buAutoNum type="arabicPeriod" startAt="1"/>
            </a:pPr>
            <a:r>
              <a:rPr lang="en-US" sz="2580">
                <a:solidFill>
                  <a:srgbClr val="FFFFFF"/>
                </a:solidFill>
                <a:latin typeface="Roboto"/>
                <a:ea typeface="Roboto"/>
                <a:cs typeface="Roboto"/>
                <a:sym typeface="Roboto"/>
              </a:rPr>
              <a:t>Users should receive an automated credit score based on their mobile data within 24 hours of registration.</a:t>
            </a:r>
          </a:p>
          <a:p>
            <a:pPr algn="l" marL="557205" indent="-278602" lvl="1">
              <a:lnSpc>
                <a:spcPts val="3613"/>
              </a:lnSpc>
              <a:spcBef>
                <a:spcPct val="0"/>
              </a:spcBef>
              <a:buAutoNum type="arabicPeriod" startAt="1"/>
            </a:pPr>
            <a:r>
              <a:rPr lang="en-US" sz="2580">
                <a:solidFill>
                  <a:srgbClr val="FFFFFF"/>
                </a:solidFill>
                <a:latin typeface="Roboto"/>
                <a:ea typeface="Roboto"/>
                <a:cs typeface="Roboto"/>
                <a:sym typeface="Roboto"/>
              </a:rPr>
              <a:t>At least 80% of users with a “low-risk” score should be approved for loans from partnered micro-lenders within 7 days.</a:t>
            </a:r>
          </a:p>
          <a:p>
            <a:pPr algn="l" marL="557205" indent="-278602" lvl="1">
              <a:lnSpc>
                <a:spcPts val="3613"/>
              </a:lnSpc>
              <a:spcBef>
                <a:spcPct val="0"/>
              </a:spcBef>
              <a:buAutoNum type="arabicPeriod" startAt="1"/>
            </a:pPr>
            <a:r>
              <a:rPr lang="en-US" sz="2580">
                <a:solidFill>
                  <a:srgbClr val="FFFFFF"/>
                </a:solidFill>
                <a:latin typeface="Roboto"/>
                <a:ea typeface="Roboto"/>
                <a:cs typeface="Roboto"/>
                <a:sym typeface="Roboto"/>
              </a:rPr>
              <a:t>The app must have a chatbot to help users understand their credit score and how to improve it, with at least 70% of users reporting comprehension in follow-up surveys.</a:t>
            </a:r>
          </a:p>
          <a:p>
            <a:pPr algn="l" marL="557205" indent="-278602" lvl="1">
              <a:lnSpc>
                <a:spcPts val="3613"/>
              </a:lnSpc>
              <a:spcBef>
                <a:spcPct val="0"/>
              </a:spcBef>
              <a:buAutoNum type="arabicPeriod" startAt="1"/>
            </a:pPr>
            <a:r>
              <a:rPr lang="en-US" sz="2580">
                <a:solidFill>
                  <a:srgbClr val="FFFFFF"/>
                </a:solidFill>
                <a:latin typeface="Roboto"/>
                <a:ea typeface="Roboto"/>
                <a:cs typeface="Roboto"/>
                <a:sym typeface="Roboto"/>
              </a:rPr>
              <a:t>The pilot should enroll at least 10,000 users and issue loans to at least 3,000 within the first year of launch.</a:t>
            </a:r>
          </a:p>
          <a:p>
            <a:pPr algn="l">
              <a:lnSpc>
                <a:spcPts val="3613"/>
              </a:lnSpc>
              <a:spcBef>
                <a:spcPct val="0"/>
              </a:spcBef>
            </a:pPr>
          </a:p>
          <a:p>
            <a:pPr algn="l">
              <a:lnSpc>
                <a:spcPts val="3613"/>
              </a:lnSpc>
              <a:spcBef>
                <a:spcPct val="0"/>
              </a:spcBef>
            </a:pP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19420" y="3317419"/>
            <a:ext cx="9703084" cy="5650629"/>
          </a:xfrm>
          <a:custGeom>
            <a:avLst/>
            <a:gdLst/>
            <a:ahLst/>
            <a:cxnLst/>
            <a:rect r="r" b="b" t="t" l="l"/>
            <a:pathLst>
              <a:path h="5650629" w="9703084">
                <a:moveTo>
                  <a:pt x="0" y="0"/>
                </a:moveTo>
                <a:lnTo>
                  <a:pt x="9703084" y="0"/>
                </a:lnTo>
                <a:lnTo>
                  <a:pt x="9703084" y="5650629"/>
                </a:lnTo>
                <a:lnTo>
                  <a:pt x="0" y="5650629"/>
                </a:lnTo>
                <a:lnTo>
                  <a:pt x="0" y="0"/>
                </a:lnTo>
                <a:close/>
              </a:path>
            </a:pathLst>
          </a:custGeom>
          <a:blipFill>
            <a:blip r:embed="rId2"/>
            <a:stretch>
              <a:fillRect l="0" t="0" r="-16470" b="0"/>
            </a:stretch>
          </a:blipFill>
        </p:spPr>
      </p:sp>
      <p:sp>
        <p:nvSpPr>
          <p:cNvPr name="TextBox 3" id="3"/>
          <p:cNvSpPr txBox="true"/>
          <p:nvPr/>
        </p:nvSpPr>
        <p:spPr>
          <a:xfrm rot="0">
            <a:off x="2013560" y="323850"/>
            <a:ext cx="15054368" cy="1981200"/>
          </a:xfrm>
          <a:prstGeom prst="rect">
            <a:avLst/>
          </a:prstGeom>
        </p:spPr>
        <p:txBody>
          <a:bodyPr anchor="t" rtlCol="false" tIns="0" lIns="0" bIns="0" rIns="0">
            <a:spAutoFit/>
          </a:bodyPr>
          <a:lstStyle/>
          <a:p>
            <a:pPr algn="ctr">
              <a:lnSpc>
                <a:spcPts val="7800"/>
              </a:lnSpc>
            </a:pPr>
            <a:r>
              <a:rPr lang="en-US" b="true" sz="6000">
                <a:solidFill>
                  <a:srgbClr val="101010"/>
                </a:solidFill>
                <a:latin typeface="Roboto Bold"/>
                <a:ea typeface="Roboto Bold"/>
                <a:cs typeface="Roboto Bold"/>
                <a:sym typeface="Roboto Bold"/>
              </a:rPr>
              <a:t>Key Performance Indicators (KPIs) for AI</a:t>
            </a:r>
            <a:r>
              <a:rPr lang="en-US" b="true" sz="6000">
                <a:solidFill>
                  <a:srgbClr val="101010"/>
                </a:solidFill>
                <a:latin typeface="Roboto Bold"/>
                <a:ea typeface="Roboto Bold"/>
                <a:cs typeface="Roboto Bold"/>
                <a:sym typeface="Roboto Bold"/>
              </a:rPr>
              <a:t> Credit Scoring Solution</a:t>
            </a:r>
          </a:p>
        </p:txBody>
      </p:sp>
      <p:sp>
        <p:nvSpPr>
          <p:cNvPr name="TextBox 4" id="4"/>
          <p:cNvSpPr txBox="true"/>
          <p:nvPr/>
        </p:nvSpPr>
        <p:spPr>
          <a:xfrm rot="0">
            <a:off x="10759314" y="4873858"/>
            <a:ext cx="6775983" cy="2471077"/>
          </a:xfrm>
          <a:prstGeom prst="rect">
            <a:avLst/>
          </a:prstGeom>
        </p:spPr>
        <p:txBody>
          <a:bodyPr anchor="t" rtlCol="false" tIns="0" lIns="0" bIns="0" rIns="0">
            <a:spAutoFit/>
          </a:bodyPr>
          <a:lstStyle/>
          <a:p>
            <a:pPr algn="l" marL="612834" indent="-306417" lvl="1">
              <a:lnSpc>
                <a:spcPts val="3973"/>
              </a:lnSpc>
              <a:buAutoNum type="arabicPeriod" startAt="1"/>
            </a:pPr>
            <a:r>
              <a:rPr lang="en-US" sz="2838">
                <a:solidFill>
                  <a:srgbClr val="101010"/>
                </a:solidFill>
                <a:latin typeface="Roboto"/>
                <a:ea typeface="Roboto"/>
                <a:cs typeface="Roboto"/>
                <a:sym typeface="Roboto"/>
              </a:rPr>
              <a:t>Loan Approval Rate</a:t>
            </a:r>
          </a:p>
          <a:p>
            <a:pPr algn="l" marL="612834" indent="-306417" lvl="1">
              <a:lnSpc>
                <a:spcPts val="3973"/>
              </a:lnSpc>
              <a:buAutoNum type="arabicPeriod" startAt="1"/>
            </a:pPr>
            <a:r>
              <a:rPr lang="en-US" sz="2838">
                <a:solidFill>
                  <a:srgbClr val="101010"/>
                </a:solidFill>
                <a:latin typeface="Roboto"/>
                <a:ea typeface="Roboto"/>
                <a:cs typeface="Roboto"/>
                <a:sym typeface="Roboto"/>
              </a:rPr>
              <a:t>User growth rate</a:t>
            </a:r>
          </a:p>
          <a:p>
            <a:pPr algn="l" marL="612834" indent="-306417" lvl="1">
              <a:lnSpc>
                <a:spcPts val="3973"/>
              </a:lnSpc>
              <a:buAutoNum type="arabicPeriod" startAt="1"/>
            </a:pPr>
            <a:r>
              <a:rPr lang="en-US" sz="2838">
                <a:solidFill>
                  <a:srgbClr val="101010"/>
                </a:solidFill>
                <a:latin typeface="Roboto"/>
                <a:ea typeface="Roboto"/>
                <a:cs typeface="Roboto"/>
                <a:sym typeface="Roboto"/>
              </a:rPr>
              <a:t>Credit Score Accuracy &amp; Default Rate</a:t>
            </a:r>
          </a:p>
          <a:p>
            <a:pPr algn="l" marL="612834" indent="-306417" lvl="1">
              <a:lnSpc>
                <a:spcPts val="3973"/>
              </a:lnSpc>
              <a:buAutoNum type="arabicPeriod" startAt="1"/>
            </a:pPr>
            <a:r>
              <a:rPr lang="en-US" sz="2838">
                <a:solidFill>
                  <a:srgbClr val="101010"/>
                </a:solidFill>
                <a:latin typeface="Roboto"/>
                <a:ea typeface="Roboto"/>
                <a:cs typeface="Roboto"/>
                <a:sym typeface="Roboto"/>
              </a:rPr>
              <a:t>Loan Disbursement Volume</a:t>
            </a:r>
          </a:p>
          <a:p>
            <a:pPr algn="l" marL="612834" indent="-306417" lvl="1">
              <a:lnSpc>
                <a:spcPts val="3973"/>
              </a:lnSpc>
              <a:buAutoNum type="arabicPeriod" startAt="1"/>
            </a:pPr>
            <a:r>
              <a:rPr lang="en-US" sz="2838">
                <a:solidFill>
                  <a:srgbClr val="101010"/>
                </a:solidFill>
                <a:latin typeface="Roboto"/>
                <a:ea typeface="Roboto"/>
                <a:cs typeface="Roboto"/>
                <a:sym typeface="Roboto"/>
              </a:rPr>
              <a:t>User Satisfaction Score</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101010"/>
        </a:solidFill>
      </p:bgPr>
    </p:bg>
    <p:spTree>
      <p:nvGrpSpPr>
        <p:cNvPr id="1" name=""/>
        <p:cNvGrpSpPr/>
        <p:nvPr/>
      </p:nvGrpSpPr>
      <p:grpSpPr>
        <a:xfrm>
          <a:off x="0" y="0"/>
          <a:ext cx="0" cy="0"/>
          <a:chOff x="0" y="0"/>
          <a:chExt cx="0" cy="0"/>
        </a:xfrm>
      </p:grpSpPr>
      <p:sp>
        <p:nvSpPr>
          <p:cNvPr name="Freeform 2" id="2"/>
          <p:cNvSpPr/>
          <p:nvPr/>
        </p:nvSpPr>
        <p:spPr>
          <a:xfrm flipH="false" flipV="false" rot="0">
            <a:off x="4263313" y="4182994"/>
            <a:ext cx="11065068" cy="5478631"/>
          </a:xfrm>
          <a:custGeom>
            <a:avLst/>
            <a:gdLst/>
            <a:ahLst/>
            <a:cxnLst/>
            <a:rect r="r" b="b" t="t" l="l"/>
            <a:pathLst>
              <a:path h="5478631" w="11065068">
                <a:moveTo>
                  <a:pt x="0" y="0"/>
                </a:moveTo>
                <a:lnTo>
                  <a:pt x="11065068" y="0"/>
                </a:lnTo>
                <a:lnTo>
                  <a:pt x="11065068" y="5478632"/>
                </a:lnTo>
                <a:lnTo>
                  <a:pt x="0" y="5478632"/>
                </a:lnTo>
                <a:lnTo>
                  <a:pt x="0" y="0"/>
                </a:lnTo>
                <a:close/>
              </a:path>
            </a:pathLst>
          </a:custGeom>
          <a:blipFill>
            <a:blip r:embed="rId2"/>
            <a:stretch>
              <a:fillRect l="0" t="-6677" r="0" b="-6677"/>
            </a:stretch>
          </a:blipFill>
        </p:spPr>
      </p:sp>
      <p:sp>
        <p:nvSpPr>
          <p:cNvPr name="TextBox 3" id="3"/>
          <p:cNvSpPr txBox="true"/>
          <p:nvPr/>
        </p:nvSpPr>
        <p:spPr>
          <a:xfrm rot="0">
            <a:off x="1557720" y="1161447"/>
            <a:ext cx="15701580" cy="812800"/>
          </a:xfrm>
          <a:prstGeom prst="rect">
            <a:avLst/>
          </a:prstGeom>
        </p:spPr>
        <p:txBody>
          <a:bodyPr anchor="t" rtlCol="false" tIns="0" lIns="0" bIns="0" rIns="0">
            <a:spAutoFit/>
          </a:bodyPr>
          <a:lstStyle/>
          <a:p>
            <a:pPr algn="ctr">
              <a:lnSpc>
                <a:spcPts val="6500"/>
              </a:lnSpc>
            </a:pPr>
            <a:r>
              <a:rPr lang="en-US" sz="5000">
                <a:solidFill>
                  <a:srgbClr val="FFFFFF"/>
                </a:solidFill>
                <a:latin typeface="Roboto"/>
                <a:ea typeface="Roboto"/>
                <a:cs typeface="Roboto"/>
                <a:sym typeface="Roboto"/>
              </a:rPr>
              <a:t>My M</a:t>
            </a:r>
            <a:r>
              <a:rPr lang="en-US" sz="5000">
                <a:solidFill>
                  <a:srgbClr val="FFFFFF"/>
                </a:solidFill>
                <a:latin typeface="Roboto"/>
                <a:ea typeface="Roboto"/>
                <a:cs typeface="Roboto"/>
                <a:sym typeface="Roboto"/>
              </a:rPr>
              <a:t>ission, My Solution</a:t>
            </a:r>
          </a:p>
        </p:txBody>
      </p:sp>
      <p:sp>
        <p:nvSpPr>
          <p:cNvPr name="TextBox 4" id="4"/>
          <p:cNvSpPr txBox="true"/>
          <p:nvPr/>
        </p:nvSpPr>
        <p:spPr>
          <a:xfrm rot="0">
            <a:off x="1303694" y="2528955"/>
            <a:ext cx="16984306" cy="1372721"/>
          </a:xfrm>
          <a:prstGeom prst="rect">
            <a:avLst/>
          </a:prstGeom>
        </p:spPr>
        <p:txBody>
          <a:bodyPr anchor="t" rtlCol="false" tIns="0" lIns="0" bIns="0" rIns="0">
            <a:spAutoFit/>
          </a:bodyPr>
          <a:lstStyle/>
          <a:p>
            <a:pPr algn="l">
              <a:lnSpc>
                <a:spcPts val="3613"/>
              </a:lnSpc>
              <a:spcBef>
                <a:spcPct val="0"/>
              </a:spcBef>
            </a:pPr>
            <a:r>
              <a:rPr lang="en-US" sz="2580">
                <a:solidFill>
                  <a:srgbClr val="FFFFFF"/>
                </a:solidFill>
                <a:latin typeface="Roboto"/>
                <a:ea typeface="Roboto"/>
                <a:cs typeface="Roboto"/>
                <a:sym typeface="Roboto"/>
              </a:rPr>
              <a:t>My per</a:t>
            </a:r>
            <a:r>
              <a:rPr lang="en-US" sz="2580">
                <a:solidFill>
                  <a:srgbClr val="FFFFFF"/>
                </a:solidFill>
                <a:latin typeface="Roboto"/>
                <a:ea typeface="Roboto"/>
                <a:cs typeface="Roboto"/>
                <a:sym typeface="Roboto"/>
              </a:rPr>
              <a:t>s</a:t>
            </a:r>
            <a:r>
              <a:rPr lang="en-US" sz="2580">
                <a:solidFill>
                  <a:srgbClr val="FFFFFF"/>
                </a:solidFill>
                <a:latin typeface="Roboto"/>
                <a:ea typeface="Roboto"/>
                <a:cs typeface="Roboto"/>
                <a:sym typeface="Roboto"/>
              </a:rPr>
              <a:t>o</a:t>
            </a:r>
            <a:r>
              <a:rPr lang="en-US" sz="2580">
                <a:solidFill>
                  <a:srgbClr val="FFFFFF"/>
                </a:solidFill>
                <a:latin typeface="Roboto"/>
                <a:ea typeface="Roboto"/>
                <a:cs typeface="Roboto"/>
                <a:sym typeface="Roboto"/>
              </a:rPr>
              <a:t>nal mission is to use technology to unlock economic empowerment for underrepresented communities—especially women in Africa—by improving their access to financial tools, education, and opportunities. I believe no woman should be held back by a lack of formal credit history or financial documentation</a:t>
            </a:r>
          </a:p>
        </p:txBody>
      </p:sp>
    </p:spTree>
  </p:cSld>
  <p:clrMapOvr>
    <a:masterClrMapping/>
  </p:clrMapOvr>
</p:sld>
</file>

<file path=ppt/slides/slide16.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2013560" y="819150"/>
            <a:ext cx="15054368" cy="990600"/>
          </a:xfrm>
          <a:prstGeom prst="rect">
            <a:avLst/>
          </a:prstGeom>
        </p:spPr>
        <p:txBody>
          <a:bodyPr anchor="t" rtlCol="false" tIns="0" lIns="0" bIns="0" rIns="0">
            <a:spAutoFit/>
          </a:bodyPr>
          <a:lstStyle/>
          <a:p>
            <a:pPr algn="ctr">
              <a:lnSpc>
                <a:spcPts val="7800"/>
              </a:lnSpc>
            </a:pPr>
            <a:r>
              <a:rPr lang="en-US" b="true" sz="6000">
                <a:solidFill>
                  <a:srgbClr val="101010"/>
                </a:solidFill>
                <a:latin typeface="Roboto Bold"/>
                <a:ea typeface="Roboto Bold"/>
                <a:cs typeface="Roboto Bold"/>
                <a:sym typeface="Roboto Bold"/>
              </a:rPr>
              <a:t>App</a:t>
            </a:r>
            <a:r>
              <a:rPr lang="en-US" b="true" sz="6000">
                <a:solidFill>
                  <a:srgbClr val="101010"/>
                </a:solidFill>
                <a:latin typeface="Roboto Bold"/>
                <a:ea typeface="Roboto Bold"/>
                <a:cs typeface="Roboto Bold"/>
                <a:sym typeface="Roboto Bold"/>
              </a:rPr>
              <a:t>endix 1</a:t>
            </a:r>
          </a:p>
        </p:txBody>
      </p:sp>
      <p:sp>
        <p:nvSpPr>
          <p:cNvPr name="TextBox 3" id="3"/>
          <p:cNvSpPr txBox="true"/>
          <p:nvPr/>
        </p:nvSpPr>
        <p:spPr>
          <a:xfrm rot="0">
            <a:off x="1561860" y="2081873"/>
            <a:ext cx="15957768" cy="6928777"/>
          </a:xfrm>
          <a:prstGeom prst="rect">
            <a:avLst/>
          </a:prstGeom>
        </p:spPr>
        <p:txBody>
          <a:bodyPr anchor="t" rtlCol="false" tIns="0" lIns="0" bIns="0" rIns="0">
            <a:spAutoFit/>
          </a:bodyPr>
          <a:lstStyle/>
          <a:p>
            <a:pPr algn="l" marL="612834" indent="-306417" lvl="1">
              <a:lnSpc>
                <a:spcPts val="3973"/>
              </a:lnSpc>
              <a:buAutoNum type="arabicPeriod" startAt="1"/>
            </a:pPr>
            <a:r>
              <a:rPr lang="en-US" sz="2838">
                <a:solidFill>
                  <a:srgbClr val="101010"/>
                </a:solidFill>
                <a:latin typeface="Roboto"/>
                <a:ea typeface="Roboto"/>
                <a:cs typeface="Roboto"/>
                <a:sym typeface="Roboto"/>
              </a:rPr>
              <a:t>Additional Data on Financial Inclusion in Kenya:</a:t>
            </a:r>
          </a:p>
          <a:p>
            <a:pPr algn="l">
              <a:lnSpc>
                <a:spcPts val="3973"/>
              </a:lnSpc>
            </a:pPr>
            <a:r>
              <a:rPr lang="en-US" sz="2838">
                <a:solidFill>
                  <a:srgbClr val="101010"/>
                </a:solidFill>
                <a:latin typeface="Roboto"/>
                <a:ea typeface="Roboto"/>
                <a:cs typeface="Roboto"/>
                <a:sym typeface="Roboto"/>
              </a:rPr>
              <a:t>According to the Central Bank of Kenya (2023), over 75% of Kenyan adults have access to mobile money services, yet nearly 60% of small informal businesses lack formal credit access. This gap highlights the opportunity for alternative credit scoring methods to bridge financing for informal entrepreneurs.</a:t>
            </a:r>
          </a:p>
          <a:p>
            <a:pPr algn="l">
              <a:lnSpc>
                <a:spcPts val="3973"/>
              </a:lnSpc>
            </a:pPr>
            <a:r>
              <a:rPr lang="en-US" sz="2838">
                <a:solidFill>
                  <a:srgbClr val="101010"/>
                </a:solidFill>
                <a:latin typeface="Roboto"/>
                <a:ea typeface="Roboto"/>
                <a:cs typeface="Roboto"/>
                <a:sym typeface="Roboto"/>
              </a:rPr>
              <a:t>Source: Central Bank of Kenya, Financial Inclusion Report, 2023.</a:t>
            </a:r>
          </a:p>
          <a:p>
            <a:pPr algn="l">
              <a:lnSpc>
                <a:spcPts val="3973"/>
              </a:lnSpc>
            </a:pPr>
          </a:p>
          <a:p>
            <a:pPr algn="l">
              <a:lnSpc>
                <a:spcPts val="3973"/>
              </a:lnSpc>
            </a:pPr>
            <a:r>
              <a:rPr lang="en-US" sz="2838">
                <a:solidFill>
                  <a:srgbClr val="101010"/>
                </a:solidFill>
                <a:latin typeface="Roboto"/>
                <a:ea typeface="Roboto"/>
                <a:cs typeface="Roboto"/>
                <a:sym typeface="Roboto"/>
              </a:rPr>
              <a:t>2. </a:t>
            </a:r>
            <a:r>
              <a:rPr lang="en-US" sz="2838">
                <a:solidFill>
                  <a:srgbClr val="101010"/>
                </a:solidFill>
                <a:latin typeface="Roboto"/>
                <a:ea typeface="Roboto"/>
                <a:cs typeface="Roboto"/>
                <a:sym typeface="Roboto"/>
              </a:rPr>
              <a:t>Successful Related Solutions:</a:t>
            </a:r>
          </a:p>
          <a:p>
            <a:pPr algn="l">
              <a:lnSpc>
                <a:spcPts val="3973"/>
              </a:lnSpc>
            </a:pPr>
            <a:r>
              <a:rPr lang="en-US" sz="2838">
                <a:solidFill>
                  <a:srgbClr val="101010"/>
                </a:solidFill>
                <a:latin typeface="Roboto"/>
                <a:ea typeface="Roboto"/>
                <a:cs typeface="Roboto"/>
                <a:sym typeface="Roboto"/>
              </a:rPr>
              <a:t>The M-Shwari platform in Kenya has demonstrated how mobile banking and digital credit can empower low-income users by offering instant microloans based on mobile money usage patterns. Adapting similar technology with AI-enhanced scoring can increase accuracy and reach more underserved women entrepreneurs.</a:t>
            </a:r>
          </a:p>
          <a:p>
            <a:pPr algn="l">
              <a:lnSpc>
                <a:spcPts val="3973"/>
              </a:lnSpc>
            </a:pPr>
            <a:r>
              <a:rPr lang="en-US" sz="2838">
                <a:solidFill>
                  <a:srgbClr val="101010"/>
                </a:solidFill>
                <a:latin typeface="Roboto"/>
                <a:ea typeface="Roboto"/>
                <a:cs typeface="Roboto"/>
                <a:sym typeface="Roboto"/>
              </a:rPr>
              <a:t>Source: FSD Kenya, “Digital Credit in Kenya: Impact and Opportunities,” 2022.</a:t>
            </a:r>
          </a:p>
          <a:p>
            <a:pPr algn="l">
              <a:lnSpc>
                <a:spcPts val="3973"/>
              </a:lnSpc>
            </a:pPr>
          </a:p>
        </p:txBody>
      </p:sp>
    </p:spTree>
  </p:cSld>
  <p:clrMapOvr>
    <a:masterClrMapping/>
  </p:clrMapOvr>
</p:sld>
</file>

<file path=ppt/slides/slide17.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2013560" y="819150"/>
            <a:ext cx="15054368" cy="990600"/>
          </a:xfrm>
          <a:prstGeom prst="rect">
            <a:avLst/>
          </a:prstGeom>
        </p:spPr>
        <p:txBody>
          <a:bodyPr anchor="t" rtlCol="false" tIns="0" lIns="0" bIns="0" rIns="0">
            <a:spAutoFit/>
          </a:bodyPr>
          <a:lstStyle/>
          <a:p>
            <a:pPr algn="ctr">
              <a:lnSpc>
                <a:spcPts val="7800"/>
              </a:lnSpc>
            </a:pPr>
            <a:r>
              <a:rPr lang="en-US" b="true" sz="6000">
                <a:solidFill>
                  <a:srgbClr val="101010"/>
                </a:solidFill>
                <a:latin typeface="Roboto Bold"/>
                <a:ea typeface="Roboto Bold"/>
                <a:cs typeface="Roboto Bold"/>
                <a:sym typeface="Roboto Bold"/>
              </a:rPr>
              <a:t>App</a:t>
            </a:r>
            <a:r>
              <a:rPr lang="en-US" b="true" sz="6000">
                <a:solidFill>
                  <a:srgbClr val="101010"/>
                </a:solidFill>
                <a:latin typeface="Roboto Bold"/>
                <a:ea typeface="Roboto Bold"/>
                <a:cs typeface="Roboto Bold"/>
                <a:sym typeface="Roboto Bold"/>
              </a:rPr>
              <a:t>endix 2</a:t>
            </a:r>
          </a:p>
        </p:txBody>
      </p:sp>
      <p:sp>
        <p:nvSpPr>
          <p:cNvPr name="TextBox 3" id="3"/>
          <p:cNvSpPr txBox="true"/>
          <p:nvPr/>
        </p:nvSpPr>
        <p:spPr>
          <a:xfrm rot="0">
            <a:off x="1561860" y="1834223"/>
            <a:ext cx="15957768" cy="7424077"/>
          </a:xfrm>
          <a:prstGeom prst="rect">
            <a:avLst/>
          </a:prstGeom>
        </p:spPr>
        <p:txBody>
          <a:bodyPr anchor="t" rtlCol="false" tIns="0" lIns="0" bIns="0" rIns="0">
            <a:spAutoFit/>
          </a:bodyPr>
          <a:lstStyle/>
          <a:p>
            <a:pPr algn="l" marL="612834" indent="-306417" lvl="1">
              <a:lnSpc>
                <a:spcPts val="3973"/>
              </a:lnSpc>
              <a:buAutoNum type="arabicPeriod" startAt="1"/>
            </a:pPr>
            <a:r>
              <a:rPr lang="en-US" sz="2838">
                <a:solidFill>
                  <a:srgbClr val="101010"/>
                </a:solidFill>
                <a:latin typeface="Roboto"/>
                <a:ea typeface="Roboto"/>
                <a:cs typeface="Roboto"/>
                <a:sym typeface="Roboto"/>
              </a:rPr>
              <a:t>Target Demographic:</a:t>
            </a:r>
          </a:p>
          <a:p>
            <a:pPr algn="l">
              <a:lnSpc>
                <a:spcPts val="3973"/>
              </a:lnSpc>
            </a:pPr>
            <a:r>
              <a:rPr lang="en-US" sz="2838">
                <a:solidFill>
                  <a:srgbClr val="101010"/>
                </a:solidFill>
                <a:latin typeface="Roboto"/>
                <a:ea typeface="Roboto"/>
                <a:cs typeface="Roboto"/>
                <a:sym typeface="Roboto"/>
              </a:rPr>
              <a:t>Women informal entrepreneurs in urban and peri-urban Nairobi, aged 18-45, who run small businesses such as market stalls, food vending, tailoring, and hair salons.</a:t>
            </a:r>
          </a:p>
          <a:p>
            <a:pPr algn="l">
              <a:lnSpc>
                <a:spcPts val="3973"/>
              </a:lnSpc>
            </a:pPr>
          </a:p>
          <a:p>
            <a:pPr algn="l" marL="612834" indent="-306417" lvl="1">
              <a:lnSpc>
                <a:spcPts val="3973"/>
              </a:lnSpc>
              <a:buAutoNum type="arabicPeriod" startAt="1"/>
            </a:pPr>
            <a:r>
              <a:rPr lang="en-US" sz="2838">
                <a:solidFill>
                  <a:srgbClr val="101010"/>
                </a:solidFill>
                <a:latin typeface="Roboto"/>
                <a:ea typeface="Roboto"/>
                <a:cs typeface="Roboto"/>
                <a:sym typeface="Roboto"/>
              </a:rPr>
              <a:t>Use</a:t>
            </a:r>
            <a:r>
              <a:rPr lang="en-US" sz="2838">
                <a:solidFill>
                  <a:srgbClr val="101010"/>
                </a:solidFill>
                <a:latin typeface="Roboto"/>
                <a:ea typeface="Roboto"/>
                <a:cs typeface="Roboto"/>
                <a:sym typeface="Roboto"/>
              </a:rPr>
              <a:t>r Persona:</a:t>
            </a:r>
          </a:p>
          <a:p>
            <a:pPr algn="l">
              <a:lnSpc>
                <a:spcPts val="3973"/>
              </a:lnSpc>
            </a:pPr>
            <a:r>
              <a:rPr lang="en-US" sz="2838">
                <a:solidFill>
                  <a:srgbClr val="101010"/>
                </a:solidFill>
                <a:latin typeface="Roboto"/>
                <a:ea typeface="Roboto"/>
                <a:cs typeface="Roboto"/>
                <a:sym typeface="Roboto"/>
              </a:rPr>
              <a:t>Name: Amina</a:t>
            </a:r>
          </a:p>
          <a:p>
            <a:pPr algn="l">
              <a:lnSpc>
                <a:spcPts val="3973"/>
              </a:lnSpc>
            </a:pPr>
            <a:r>
              <a:rPr lang="en-US" sz="2838">
                <a:solidFill>
                  <a:srgbClr val="101010"/>
                </a:solidFill>
                <a:latin typeface="Roboto"/>
                <a:ea typeface="Roboto"/>
                <a:cs typeface="Roboto"/>
                <a:sym typeface="Roboto"/>
              </a:rPr>
              <a:t>Age: 3</a:t>
            </a:r>
            <a:r>
              <a:rPr lang="en-US" sz="2838">
                <a:solidFill>
                  <a:srgbClr val="101010"/>
                </a:solidFill>
                <a:latin typeface="Roboto"/>
                <a:ea typeface="Roboto"/>
                <a:cs typeface="Roboto"/>
                <a:sym typeface="Roboto"/>
              </a:rPr>
              <a:t>2</a:t>
            </a:r>
          </a:p>
          <a:p>
            <a:pPr algn="l">
              <a:lnSpc>
                <a:spcPts val="3973"/>
              </a:lnSpc>
            </a:pPr>
            <a:r>
              <a:rPr lang="en-US" sz="2838">
                <a:solidFill>
                  <a:srgbClr val="101010"/>
                </a:solidFill>
                <a:latin typeface="Roboto"/>
                <a:ea typeface="Roboto"/>
                <a:cs typeface="Roboto"/>
                <a:sym typeface="Roboto"/>
              </a:rPr>
              <a:t>O</a:t>
            </a:r>
            <a:r>
              <a:rPr lang="en-US" sz="2838">
                <a:solidFill>
                  <a:srgbClr val="101010"/>
                </a:solidFill>
                <a:latin typeface="Roboto"/>
                <a:ea typeface="Roboto"/>
                <a:cs typeface="Roboto"/>
                <a:sym typeface="Roboto"/>
              </a:rPr>
              <a:t>ccupation: Market vendor selling fresh produce in Nairobi’s Gikomba Market</a:t>
            </a:r>
          </a:p>
          <a:p>
            <a:pPr algn="l">
              <a:lnSpc>
                <a:spcPts val="3973"/>
              </a:lnSpc>
            </a:pPr>
            <a:r>
              <a:rPr lang="en-US" sz="2838">
                <a:solidFill>
                  <a:srgbClr val="101010"/>
                </a:solidFill>
                <a:latin typeface="Roboto"/>
                <a:ea typeface="Roboto"/>
                <a:cs typeface="Roboto"/>
                <a:sym typeface="Roboto"/>
              </a:rPr>
              <a:t>Challenges: Limited access to formal loans due to no credit history or collateral; relies heavily on mobile money for business transactions; needs capital to expand stock and improve income.</a:t>
            </a:r>
          </a:p>
          <a:p>
            <a:pPr algn="l">
              <a:lnSpc>
                <a:spcPts val="3973"/>
              </a:lnSpc>
            </a:pPr>
            <a:r>
              <a:rPr lang="en-US" sz="2838">
                <a:solidFill>
                  <a:srgbClr val="101010"/>
                </a:solidFill>
                <a:latin typeface="Roboto"/>
                <a:ea typeface="Roboto"/>
                <a:cs typeface="Roboto"/>
                <a:sym typeface="Roboto"/>
              </a:rPr>
              <a:t>Goals: To secure affordable loans quickly and grow her business sustainably without lengthy paperwork or bank visits.</a:t>
            </a:r>
          </a:p>
          <a:p>
            <a:pPr algn="l">
              <a:lnSpc>
                <a:spcPts val="3973"/>
              </a:lnSpc>
            </a:pPr>
            <a:r>
              <a:rPr lang="en-US" sz="2838">
                <a:solidFill>
                  <a:srgbClr val="101010"/>
                </a:solidFill>
                <a:latin typeface="Roboto"/>
                <a:ea typeface="Roboto"/>
                <a:cs typeface="Roboto"/>
                <a:sym typeface="Roboto"/>
              </a:rPr>
              <a:t>Technology Use: Comfortable with smartphones and mobile money apps but unfamiliar with formal banking systems.</a:t>
            </a:r>
          </a:p>
          <a:p>
            <a:pPr algn="l">
              <a:lnSpc>
                <a:spcPts val="3973"/>
              </a:lnSpc>
            </a:pPr>
          </a:p>
        </p:txBody>
      </p:sp>
    </p:spTree>
  </p:cSld>
  <p:clrMapOvr>
    <a:masterClrMapping/>
  </p:clrMapOvr>
</p:sld>
</file>

<file path=ppt/slides/slide2.xml><?xml version="1.0" encoding="utf-8"?>
<p:sld xmlns:p="http://schemas.openxmlformats.org/presentationml/2006/main" xmlns:a="http://schemas.openxmlformats.org/drawingml/2006/main">
  <p:cSld>
    <p:bg>
      <p:bgPr>
        <a:solidFill>
          <a:srgbClr val="101010"/>
        </a:solidFill>
      </p:bgPr>
    </p:bg>
    <p:spTree>
      <p:nvGrpSpPr>
        <p:cNvPr id="1" name=""/>
        <p:cNvGrpSpPr/>
        <p:nvPr/>
      </p:nvGrpSpPr>
      <p:grpSpPr>
        <a:xfrm>
          <a:off x="0" y="0"/>
          <a:ext cx="0" cy="0"/>
          <a:chOff x="0" y="0"/>
          <a:chExt cx="0" cy="0"/>
        </a:xfrm>
      </p:grpSpPr>
      <p:sp>
        <p:nvSpPr>
          <p:cNvPr name="TextBox 2" id="2"/>
          <p:cNvSpPr txBox="true"/>
          <p:nvPr/>
        </p:nvSpPr>
        <p:spPr>
          <a:xfrm rot="0">
            <a:off x="2720841" y="3628925"/>
            <a:ext cx="13444666" cy="2510790"/>
          </a:xfrm>
          <a:prstGeom prst="rect">
            <a:avLst/>
          </a:prstGeom>
        </p:spPr>
        <p:txBody>
          <a:bodyPr anchor="t" rtlCol="false" tIns="0" lIns="0" bIns="0" rIns="0">
            <a:spAutoFit/>
          </a:bodyPr>
          <a:lstStyle/>
          <a:p>
            <a:pPr algn="l">
              <a:lnSpc>
                <a:spcPts val="3359"/>
              </a:lnSpc>
            </a:pPr>
            <a:r>
              <a:rPr lang="en-US" sz="2400">
                <a:solidFill>
                  <a:srgbClr val="FFFFFF"/>
                </a:solidFill>
                <a:latin typeface="Roboto"/>
                <a:ea typeface="Roboto"/>
                <a:cs typeface="Roboto"/>
                <a:sym typeface="Roboto"/>
              </a:rPr>
              <a:t>●  Millions of wom</a:t>
            </a:r>
            <a:r>
              <a:rPr lang="en-US" sz="2400">
                <a:solidFill>
                  <a:srgbClr val="FFFFFF"/>
                </a:solidFill>
                <a:latin typeface="Roboto"/>
                <a:ea typeface="Roboto"/>
                <a:cs typeface="Roboto"/>
                <a:sym typeface="Roboto"/>
              </a:rPr>
              <a:t>en-led micro and small enterprises (MSEs) in Kenya remain financially excluded due to limited access to formal credit and digital financial tools.</a:t>
            </a:r>
          </a:p>
          <a:p>
            <a:pPr algn="l">
              <a:lnSpc>
                <a:spcPts val="3359"/>
              </a:lnSpc>
            </a:pPr>
          </a:p>
          <a:p>
            <a:pPr algn="l">
              <a:lnSpc>
                <a:spcPts val="3359"/>
              </a:lnSpc>
            </a:pPr>
            <a:r>
              <a:rPr lang="en-US" sz="2400">
                <a:solidFill>
                  <a:srgbClr val="FFFFFF"/>
                </a:solidFill>
                <a:latin typeface="Roboto"/>
                <a:ea typeface="Roboto"/>
                <a:cs typeface="Roboto"/>
                <a:sym typeface="Roboto"/>
              </a:rPr>
              <a:t>●  Empowering these women financially is critical to achieving inclusive economic development and gender equality.</a:t>
            </a:r>
          </a:p>
          <a:p>
            <a:pPr algn="l">
              <a:lnSpc>
                <a:spcPts val="3359"/>
              </a:lnSpc>
            </a:pPr>
          </a:p>
        </p:txBody>
      </p:sp>
      <p:sp>
        <p:nvSpPr>
          <p:cNvPr name="TextBox 3" id="3"/>
          <p:cNvSpPr txBox="true"/>
          <p:nvPr/>
        </p:nvSpPr>
        <p:spPr>
          <a:xfrm rot="0">
            <a:off x="2060699" y="952500"/>
            <a:ext cx="13954451" cy="1981200"/>
          </a:xfrm>
          <a:prstGeom prst="rect">
            <a:avLst/>
          </a:prstGeom>
        </p:spPr>
        <p:txBody>
          <a:bodyPr anchor="t" rtlCol="false" tIns="0" lIns="0" bIns="0" rIns="0">
            <a:spAutoFit/>
          </a:bodyPr>
          <a:lstStyle/>
          <a:p>
            <a:pPr algn="ctr">
              <a:lnSpc>
                <a:spcPts val="7800"/>
              </a:lnSpc>
            </a:pPr>
            <a:r>
              <a:rPr lang="en-US" b="true" sz="6000">
                <a:solidFill>
                  <a:srgbClr val="FFFFFF"/>
                </a:solidFill>
                <a:latin typeface="Roboto Bold"/>
                <a:ea typeface="Roboto Bold"/>
                <a:cs typeface="Roboto Bold"/>
                <a:sym typeface="Roboto Bold"/>
              </a:rPr>
              <a:t>Bridging th</a:t>
            </a:r>
            <a:r>
              <a:rPr lang="en-US" b="true" sz="6000">
                <a:solidFill>
                  <a:srgbClr val="FFFFFF"/>
                </a:solidFill>
                <a:latin typeface="Roboto Bold"/>
                <a:ea typeface="Roboto Bold"/>
                <a:cs typeface="Roboto Bold"/>
                <a:sym typeface="Roboto Bold"/>
              </a:rPr>
              <a:t>e Credit Gap for Women-Led Microenterprises in Kenya</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304861" y="2252426"/>
            <a:ext cx="8523137" cy="5160786"/>
          </a:xfrm>
          <a:custGeom>
            <a:avLst/>
            <a:gdLst/>
            <a:ahLst/>
            <a:cxnLst/>
            <a:rect r="r" b="b" t="t" l="l"/>
            <a:pathLst>
              <a:path h="5160786" w="8523137">
                <a:moveTo>
                  <a:pt x="0" y="0"/>
                </a:moveTo>
                <a:lnTo>
                  <a:pt x="8523137" y="0"/>
                </a:lnTo>
                <a:lnTo>
                  <a:pt x="8523137" y="5160786"/>
                </a:lnTo>
                <a:lnTo>
                  <a:pt x="0" y="5160786"/>
                </a:lnTo>
                <a:lnTo>
                  <a:pt x="0" y="0"/>
                </a:lnTo>
                <a:close/>
              </a:path>
            </a:pathLst>
          </a:custGeom>
          <a:blipFill>
            <a:blip r:embed="rId2"/>
            <a:stretch>
              <a:fillRect l="0" t="0" r="0" b="-10256"/>
            </a:stretch>
          </a:blipFill>
        </p:spPr>
      </p:sp>
      <p:grpSp>
        <p:nvGrpSpPr>
          <p:cNvPr name="Group 3" id="3"/>
          <p:cNvGrpSpPr/>
          <p:nvPr/>
        </p:nvGrpSpPr>
        <p:grpSpPr>
          <a:xfrm rot="0">
            <a:off x="10872001" y="427170"/>
            <a:ext cx="7123728" cy="8176895"/>
            <a:chOff x="0" y="0"/>
            <a:chExt cx="9498304" cy="10902527"/>
          </a:xfrm>
        </p:grpSpPr>
        <p:sp>
          <p:nvSpPr>
            <p:cNvPr name="TextBox 4" id="4"/>
            <p:cNvSpPr txBox="true"/>
            <p:nvPr/>
          </p:nvSpPr>
          <p:spPr>
            <a:xfrm rot="0">
              <a:off x="0" y="-76200"/>
              <a:ext cx="9498304" cy="5257800"/>
            </a:xfrm>
            <a:prstGeom prst="rect">
              <a:avLst/>
            </a:prstGeom>
          </p:spPr>
          <p:txBody>
            <a:bodyPr anchor="t" rtlCol="false" tIns="0" lIns="0" bIns="0" rIns="0">
              <a:spAutoFit/>
            </a:bodyPr>
            <a:lstStyle/>
            <a:p>
              <a:pPr algn="r">
                <a:lnSpc>
                  <a:spcPts val="7800"/>
                </a:lnSpc>
              </a:pPr>
              <a:r>
                <a:rPr lang="en-US" b="true" sz="6000">
                  <a:solidFill>
                    <a:srgbClr val="101010"/>
                  </a:solidFill>
                  <a:latin typeface="Roboto Bold"/>
                  <a:ea typeface="Roboto Bold"/>
                  <a:cs typeface="Roboto Bold"/>
                  <a:sym typeface="Roboto Bold"/>
                </a:rPr>
                <a:t>My Missi</a:t>
              </a:r>
              <a:r>
                <a:rPr lang="en-US" b="true" sz="6000">
                  <a:solidFill>
                    <a:srgbClr val="101010"/>
                  </a:solidFill>
                  <a:latin typeface="Roboto Bold"/>
                  <a:ea typeface="Roboto Bold"/>
                  <a:cs typeface="Roboto Bold"/>
                  <a:sym typeface="Roboto Bold"/>
                </a:rPr>
                <a:t>on: Empowering Women Through Inclusive Technology</a:t>
              </a:r>
            </a:p>
          </p:txBody>
        </p:sp>
        <p:sp>
          <p:nvSpPr>
            <p:cNvPr name="TextBox 5" id="5"/>
            <p:cNvSpPr txBox="true"/>
            <p:nvPr/>
          </p:nvSpPr>
          <p:spPr>
            <a:xfrm rot="0">
              <a:off x="0" y="6298353"/>
              <a:ext cx="9498304" cy="4604173"/>
            </a:xfrm>
            <a:prstGeom prst="rect">
              <a:avLst/>
            </a:prstGeom>
          </p:spPr>
          <p:txBody>
            <a:bodyPr anchor="t" rtlCol="false" tIns="0" lIns="0" bIns="0" rIns="0">
              <a:spAutoFit/>
            </a:bodyPr>
            <a:lstStyle/>
            <a:p>
              <a:pPr algn="r">
                <a:lnSpc>
                  <a:spcPts val="3919"/>
                </a:lnSpc>
              </a:pPr>
              <a:r>
                <a:rPr lang="en-US" sz="2799">
                  <a:solidFill>
                    <a:srgbClr val="101010"/>
                  </a:solidFill>
                  <a:latin typeface="Roboto"/>
                  <a:ea typeface="Roboto"/>
                  <a:cs typeface="Roboto"/>
                  <a:sym typeface="Roboto"/>
                </a:rPr>
                <a:t>Grow</a:t>
              </a:r>
              <a:r>
                <a:rPr lang="en-US" sz="2799">
                  <a:solidFill>
                    <a:srgbClr val="101010"/>
                  </a:solidFill>
                  <a:latin typeface="Roboto"/>
                  <a:ea typeface="Roboto"/>
                  <a:cs typeface="Roboto"/>
                  <a:sym typeface="Roboto"/>
                </a:rPr>
                <a:t>ing up in Kenya, I saw firsthand how many talented women with brilliant business ideas struggled to access credit or financial services simply because they lacked formal documentation or collateral. This shaped my passion for using technology to level the playing field</a:t>
              </a:r>
            </a:p>
          </p:txBody>
        </p:sp>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101010"/>
        </a:solidFill>
      </p:bgPr>
    </p:bg>
    <p:spTree>
      <p:nvGrpSpPr>
        <p:cNvPr id="1" name=""/>
        <p:cNvGrpSpPr/>
        <p:nvPr/>
      </p:nvGrpSpPr>
      <p:grpSpPr>
        <a:xfrm>
          <a:off x="0" y="0"/>
          <a:ext cx="0" cy="0"/>
          <a:chOff x="0" y="0"/>
          <a:chExt cx="0" cy="0"/>
        </a:xfrm>
      </p:grpSpPr>
      <p:sp>
        <p:nvSpPr>
          <p:cNvPr name="Freeform 2" id="2"/>
          <p:cNvSpPr/>
          <p:nvPr/>
        </p:nvSpPr>
        <p:spPr>
          <a:xfrm flipH="false" flipV="false" rot="0">
            <a:off x="9592762" y="2448882"/>
            <a:ext cx="8083853" cy="5389235"/>
          </a:xfrm>
          <a:custGeom>
            <a:avLst/>
            <a:gdLst/>
            <a:ahLst/>
            <a:cxnLst/>
            <a:rect r="r" b="b" t="t" l="l"/>
            <a:pathLst>
              <a:path h="5389235" w="8083853">
                <a:moveTo>
                  <a:pt x="0" y="0"/>
                </a:moveTo>
                <a:lnTo>
                  <a:pt x="8083853" y="0"/>
                </a:lnTo>
                <a:lnTo>
                  <a:pt x="8083853" y="5389236"/>
                </a:lnTo>
                <a:lnTo>
                  <a:pt x="0" y="5389236"/>
                </a:lnTo>
                <a:lnTo>
                  <a:pt x="0" y="0"/>
                </a:lnTo>
                <a:close/>
              </a:path>
            </a:pathLst>
          </a:custGeom>
          <a:blipFill>
            <a:blip r:embed="rId2"/>
            <a:stretch>
              <a:fillRect l="0" t="0" r="0" b="0"/>
            </a:stretch>
          </a:blipFill>
        </p:spPr>
      </p:sp>
      <p:sp>
        <p:nvSpPr>
          <p:cNvPr name="TextBox 3" id="3"/>
          <p:cNvSpPr txBox="true"/>
          <p:nvPr/>
        </p:nvSpPr>
        <p:spPr>
          <a:xfrm rot="0">
            <a:off x="499391" y="269001"/>
            <a:ext cx="9675913" cy="2971800"/>
          </a:xfrm>
          <a:prstGeom prst="rect">
            <a:avLst/>
          </a:prstGeom>
        </p:spPr>
        <p:txBody>
          <a:bodyPr anchor="t" rtlCol="false" tIns="0" lIns="0" bIns="0" rIns="0">
            <a:spAutoFit/>
          </a:bodyPr>
          <a:lstStyle/>
          <a:p>
            <a:pPr algn="l">
              <a:lnSpc>
                <a:spcPts val="7800"/>
              </a:lnSpc>
            </a:pPr>
            <a:r>
              <a:rPr lang="en-US" sz="6000" b="true">
                <a:solidFill>
                  <a:srgbClr val="FFFFFF"/>
                </a:solidFill>
                <a:latin typeface="Roboto Bold"/>
                <a:ea typeface="Roboto Bold"/>
                <a:cs typeface="Roboto Bold"/>
                <a:sym typeface="Roboto Bold"/>
              </a:rPr>
              <a:t>M</a:t>
            </a:r>
            <a:r>
              <a:rPr lang="en-US" b="true" sz="6000">
                <a:solidFill>
                  <a:srgbClr val="FFFFFF"/>
                </a:solidFill>
                <a:latin typeface="Roboto Bold"/>
                <a:ea typeface="Roboto Bold"/>
                <a:cs typeface="Roboto Bold"/>
                <a:sym typeface="Roboto Bold"/>
              </a:rPr>
              <a:t>eet Aisha: A Resilient Entrepreneur Held Back by Financial Exclusion</a:t>
            </a:r>
          </a:p>
        </p:txBody>
      </p:sp>
      <p:sp>
        <p:nvSpPr>
          <p:cNvPr name="TextBox 4" id="4"/>
          <p:cNvSpPr txBox="true"/>
          <p:nvPr/>
        </p:nvSpPr>
        <p:spPr>
          <a:xfrm rot="0">
            <a:off x="660485" y="3404203"/>
            <a:ext cx="8932277" cy="5444490"/>
          </a:xfrm>
          <a:prstGeom prst="rect">
            <a:avLst/>
          </a:prstGeom>
        </p:spPr>
        <p:txBody>
          <a:bodyPr anchor="t" rtlCol="false" tIns="0" lIns="0" bIns="0" rIns="0">
            <a:spAutoFit/>
          </a:bodyPr>
          <a:lstStyle/>
          <a:p>
            <a:pPr algn="l">
              <a:lnSpc>
                <a:spcPts val="3359"/>
              </a:lnSpc>
            </a:pPr>
            <a:r>
              <a:rPr lang="en-US" sz="2400">
                <a:solidFill>
                  <a:srgbClr val="FFFFFF"/>
                </a:solidFill>
                <a:latin typeface="Roboto"/>
                <a:ea typeface="Roboto"/>
                <a:cs typeface="Roboto"/>
                <a:sym typeface="Roboto"/>
              </a:rPr>
              <a:t>Ais</a:t>
            </a:r>
            <a:r>
              <a:rPr lang="en-US" sz="2400">
                <a:solidFill>
                  <a:srgbClr val="FFFFFF"/>
                </a:solidFill>
                <a:latin typeface="Roboto"/>
                <a:ea typeface="Roboto"/>
                <a:cs typeface="Roboto"/>
                <a:sym typeface="Roboto"/>
              </a:rPr>
              <a:t>ha is a 34-year-old mother of three who runs a small tailoring shop in Makueni, Kenya. She dreams of expanding her business by buying more sewing machines and hiring two young women from her community.</a:t>
            </a:r>
          </a:p>
          <a:p>
            <a:pPr algn="l">
              <a:lnSpc>
                <a:spcPts val="3359"/>
              </a:lnSpc>
            </a:pPr>
            <a:r>
              <a:rPr lang="en-US" sz="2400">
                <a:solidFill>
                  <a:srgbClr val="FFFFFF"/>
                </a:solidFill>
                <a:latin typeface="Roboto"/>
                <a:ea typeface="Roboto"/>
                <a:cs typeface="Roboto"/>
                <a:sym typeface="Roboto"/>
              </a:rPr>
              <a:t>Despite her strong work ethic and steady stream of customers, Aisha has never qualified for a bank loan. She lacks formal financial records, and she struggles with navigating complex loan application processes. Mobile lending apps offer high interest rates and little flexibility.</a:t>
            </a:r>
          </a:p>
          <a:p>
            <a:pPr algn="l">
              <a:lnSpc>
                <a:spcPts val="3359"/>
              </a:lnSpc>
            </a:pPr>
          </a:p>
          <a:p>
            <a:pPr algn="l">
              <a:lnSpc>
                <a:spcPts val="3359"/>
              </a:lnSpc>
            </a:pPr>
            <a:r>
              <a:rPr lang="en-US" sz="2400">
                <a:solidFill>
                  <a:srgbClr val="FFFFFF"/>
                </a:solidFill>
                <a:latin typeface="Roboto"/>
                <a:ea typeface="Roboto"/>
                <a:cs typeface="Roboto"/>
                <a:sym typeface="Roboto"/>
              </a:rPr>
              <a:t>Her story is not unique; it represents thousands of women entrepreneurs across Kenya.</a:t>
            </a:r>
          </a:p>
          <a:p>
            <a:pPr algn="l">
              <a:lnSpc>
                <a:spcPts val="3359"/>
              </a:lnSpc>
            </a:pPr>
          </a:p>
        </p:txBody>
      </p:sp>
    </p:spTree>
  </p:cSld>
  <p:clrMapOvr>
    <a:masterClrMapping/>
  </p:clrMapOvr>
</p:sld>
</file>

<file path=ppt/slides/slide5.xml><?xml version="1.0" encoding="utf-8"?>
<p:sld xmlns:p="http://schemas.openxmlformats.org/presentationml/2006/main" xmlns:a="http://schemas.openxmlformats.org/drawingml/2006/main">
  <p:cSld>
    <p:bg>
      <p:bgPr>
        <a:solidFill>
          <a:srgbClr val="101010"/>
        </a:solidFill>
      </p:bgPr>
    </p:bg>
    <p:spTree>
      <p:nvGrpSpPr>
        <p:cNvPr id="1" name=""/>
        <p:cNvGrpSpPr/>
        <p:nvPr/>
      </p:nvGrpSpPr>
      <p:grpSpPr>
        <a:xfrm>
          <a:off x="0" y="0"/>
          <a:ext cx="0" cy="0"/>
          <a:chOff x="0" y="0"/>
          <a:chExt cx="0" cy="0"/>
        </a:xfrm>
      </p:grpSpPr>
      <p:sp>
        <p:nvSpPr>
          <p:cNvPr name="TextBox 2" id="2"/>
          <p:cNvSpPr txBox="true"/>
          <p:nvPr/>
        </p:nvSpPr>
        <p:spPr>
          <a:xfrm rot="0">
            <a:off x="7748312" y="971550"/>
            <a:ext cx="10212374" cy="10473690"/>
          </a:xfrm>
          <a:prstGeom prst="rect">
            <a:avLst/>
          </a:prstGeom>
        </p:spPr>
        <p:txBody>
          <a:bodyPr anchor="t" rtlCol="false" tIns="0" lIns="0" bIns="0" rIns="0">
            <a:spAutoFit/>
          </a:bodyPr>
          <a:lstStyle/>
          <a:p>
            <a:pPr algn="l">
              <a:lnSpc>
                <a:spcPts val="3359"/>
              </a:lnSpc>
            </a:pPr>
            <a:r>
              <a:rPr lang="en-US" sz="2400">
                <a:solidFill>
                  <a:srgbClr val="FFFFFF"/>
                </a:solidFill>
                <a:latin typeface="Roboto"/>
                <a:ea typeface="Roboto"/>
                <a:cs typeface="Roboto"/>
                <a:sym typeface="Roboto"/>
              </a:rPr>
              <a:t>Rese</a:t>
            </a:r>
            <a:r>
              <a:rPr lang="en-US" sz="2400">
                <a:solidFill>
                  <a:srgbClr val="FFFFFF"/>
                </a:solidFill>
                <a:latin typeface="Roboto"/>
                <a:ea typeface="Roboto"/>
                <a:cs typeface="Roboto"/>
                <a:sym typeface="Roboto"/>
              </a:rPr>
              <a:t>arch Objectives</a:t>
            </a:r>
          </a:p>
          <a:p>
            <a:pPr algn="l">
              <a:lnSpc>
                <a:spcPts val="3359"/>
              </a:lnSpc>
            </a:pPr>
          </a:p>
          <a:p>
            <a:pPr algn="l" marL="518160" indent="-259080" lvl="1">
              <a:lnSpc>
                <a:spcPts val="3359"/>
              </a:lnSpc>
              <a:buAutoNum type="arabicPeriod" startAt="1"/>
            </a:pPr>
            <a:r>
              <a:rPr lang="en-US" sz="2400">
                <a:solidFill>
                  <a:srgbClr val="FFFFFF"/>
                </a:solidFill>
                <a:latin typeface="Roboto"/>
                <a:ea typeface="Roboto"/>
                <a:cs typeface="Roboto"/>
                <a:sym typeface="Roboto"/>
              </a:rPr>
              <a:t>To explore the effectiveness of digital financial tools in improving credit access for informal women entrepreneurs.</a:t>
            </a:r>
          </a:p>
          <a:p>
            <a:pPr algn="l" marL="518160" indent="-259080" lvl="1">
              <a:lnSpc>
                <a:spcPts val="3359"/>
              </a:lnSpc>
              <a:buAutoNum type="arabicPeriod" startAt="1"/>
            </a:pPr>
            <a:r>
              <a:rPr lang="en-US" sz="2400">
                <a:solidFill>
                  <a:srgbClr val="FFFFFF"/>
                </a:solidFill>
                <a:latin typeface="Roboto"/>
                <a:ea typeface="Roboto"/>
                <a:cs typeface="Roboto"/>
                <a:sym typeface="Roboto"/>
              </a:rPr>
              <a:t>To identify social, cultural, and economic barriers that limit women’s adoption of fintech solutions in Kenya.</a:t>
            </a:r>
          </a:p>
          <a:p>
            <a:pPr algn="l">
              <a:lnSpc>
                <a:spcPts val="3359"/>
              </a:lnSpc>
            </a:pPr>
          </a:p>
          <a:p>
            <a:pPr algn="l">
              <a:lnSpc>
                <a:spcPts val="3359"/>
              </a:lnSpc>
            </a:pPr>
            <a:r>
              <a:rPr lang="en-US" sz="2400">
                <a:solidFill>
                  <a:srgbClr val="FFFFFF"/>
                </a:solidFill>
                <a:latin typeface="Roboto"/>
                <a:ea typeface="Roboto"/>
                <a:cs typeface="Roboto"/>
                <a:sym typeface="Roboto"/>
              </a:rPr>
              <a:t>Research Questions</a:t>
            </a:r>
          </a:p>
          <a:p>
            <a:pPr algn="l">
              <a:lnSpc>
                <a:spcPts val="3359"/>
              </a:lnSpc>
            </a:pPr>
          </a:p>
          <a:p>
            <a:pPr algn="l" marL="518160" indent="-259080" lvl="1">
              <a:lnSpc>
                <a:spcPts val="3359"/>
              </a:lnSpc>
              <a:buAutoNum type="arabicPeriod" startAt="1"/>
            </a:pPr>
            <a:r>
              <a:rPr lang="en-US" sz="2400">
                <a:solidFill>
                  <a:srgbClr val="FFFFFF"/>
                </a:solidFill>
                <a:latin typeface="Roboto"/>
                <a:ea typeface="Roboto"/>
                <a:cs typeface="Roboto"/>
                <a:sym typeface="Roboto"/>
              </a:rPr>
              <a:t>What digital financial technologies have been most effective in improving access to credit for informal women-led microenterprises in Kenya and similar regions?</a:t>
            </a:r>
          </a:p>
          <a:p>
            <a:pPr algn="l" marL="518160" indent="-259080" lvl="1">
              <a:lnSpc>
                <a:spcPts val="3359"/>
              </a:lnSpc>
              <a:buAutoNum type="arabicPeriod" startAt="1"/>
            </a:pPr>
            <a:r>
              <a:rPr lang="en-US" sz="2400">
                <a:solidFill>
                  <a:srgbClr val="FFFFFF"/>
                </a:solidFill>
                <a:latin typeface="Roboto"/>
                <a:ea typeface="Roboto"/>
                <a:cs typeface="Roboto"/>
                <a:sym typeface="Roboto"/>
              </a:rPr>
              <a:t>How do cultural norms and household power dynamics influence women’s access to and control over digital financial services?</a:t>
            </a:r>
          </a:p>
          <a:p>
            <a:pPr algn="l">
              <a:lnSpc>
                <a:spcPts val="3359"/>
              </a:lnSpc>
            </a:pPr>
          </a:p>
          <a:p>
            <a:pPr algn="l">
              <a:lnSpc>
                <a:spcPts val="3359"/>
              </a:lnSpc>
            </a:pPr>
            <a:r>
              <a:rPr lang="en-US" sz="2400">
                <a:solidFill>
                  <a:srgbClr val="FFFFFF"/>
                </a:solidFill>
                <a:latin typeface="Roboto"/>
                <a:ea typeface="Roboto"/>
                <a:cs typeface="Roboto"/>
                <a:sym typeface="Roboto"/>
              </a:rPr>
              <a:t>Research Plan</a:t>
            </a:r>
          </a:p>
          <a:p>
            <a:pPr algn="l">
              <a:lnSpc>
                <a:spcPts val="3359"/>
              </a:lnSpc>
            </a:pPr>
          </a:p>
          <a:p>
            <a:pPr algn="l">
              <a:lnSpc>
                <a:spcPts val="3359"/>
              </a:lnSpc>
            </a:pPr>
            <a:r>
              <a:rPr lang="en-US" sz="2400">
                <a:solidFill>
                  <a:srgbClr val="FFFFFF"/>
                </a:solidFill>
                <a:latin typeface="Roboto"/>
                <a:ea typeface="Roboto"/>
                <a:cs typeface="Roboto"/>
                <a:sym typeface="Roboto"/>
              </a:rPr>
              <a:t>My research includes analyzing reports from fintech providers, government agencies, and NGOs; conducting surveys and interviews with women entrepreneurs; and reviewing academic and policy literature to assess the broader ecosystem and successful interventions.</a:t>
            </a:r>
          </a:p>
          <a:p>
            <a:pPr algn="l">
              <a:lnSpc>
                <a:spcPts val="3359"/>
              </a:lnSpc>
            </a:pPr>
          </a:p>
          <a:p>
            <a:pPr algn="l">
              <a:lnSpc>
                <a:spcPts val="3359"/>
              </a:lnSpc>
            </a:pPr>
          </a:p>
          <a:p>
            <a:pPr algn="l">
              <a:lnSpc>
                <a:spcPts val="3359"/>
              </a:lnSpc>
            </a:pPr>
          </a:p>
          <a:p>
            <a:pPr algn="l">
              <a:lnSpc>
                <a:spcPts val="3359"/>
              </a:lnSpc>
            </a:pPr>
          </a:p>
        </p:txBody>
      </p:sp>
      <p:sp>
        <p:nvSpPr>
          <p:cNvPr name="TextBox 3" id="3"/>
          <p:cNvSpPr txBox="true"/>
          <p:nvPr/>
        </p:nvSpPr>
        <p:spPr>
          <a:xfrm rot="0">
            <a:off x="1608350" y="1384945"/>
            <a:ext cx="6139962" cy="3270250"/>
          </a:xfrm>
          <a:prstGeom prst="rect">
            <a:avLst/>
          </a:prstGeom>
        </p:spPr>
        <p:txBody>
          <a:bodyPr anchor="t" rtlCol="false" tIns="0" lIns="0" bIns="0" rIns="0">
            <a:spAutoFit/>
          </a:bodyPr>
          <a:lstStyle/>
          <a:p>
            <a:pPr algn="l">
              <a:lnSpc>
                <a:spcPts val="6500"/>
              </a:lnSpc>
            </a:pPr>
            <a:r>
              <a:rPr lang="en-US" sz="5000">
                <a:solidFill>
                  <a:srgbClr val="FFFFFF"/>
                </a:solidFill>
                <a:latin typeface="Roboto"/>
                <a:ea typeface="Roboto"/>
                <a:cs typeface="Roboto"/>
                <a:sym typeface="Roboto"/>
              </a:rPr>
              <a:t>Rese</a:t>
            </a:r>
            <a:r>
              <a:rPr lang="en-US" sz="5000">
                <a:solidFill>
                  <a:srgbClr val="FFFFFF"/>
                </a:solidFill>
                <a:latin typeface="Roboto"/>
                <a:ea typeface="Roboto"/>
                <a:cs typeface="Roboto"/>
                <a:sym typeface="Roboto"/>
              </a:rPr>
              <a:t>arching Financial Exclusion Among Women Entrepreneurs</a:t>
            </a:r>
          </a:p>
        </p:txBody>
      </p:sp>
    </p:spTree>
  </p:cSld>
  <p:clrMapOvr>
    <a:masterClrMapping/>
  </p:clrMapOvr>
</p:sld>
</file>

<file path=ppt/slides/slide6.xml><?xml version="1.0" encoding="utf-8"?>
<p:sld xmlns:p="http://schemas.openxmlformats.org/presentationml/2006/main" xmlns:a="http://schemas.openxmlformats.org/drawingml/2006/main">
  <p:cSld>
    <p:bg>
      <p:bgPr>
        <a:solidFill>
          <a:srgbClr val="101010"/>
        </a:solidFill>
      </p:bgPr>
    </p:bg>
    <p:spTree>
      <p:nvGrpSpPr>
        <p:cNvPr id="1" name=""/>
        <p:cNvGrpSpPr/>
        <p:nvPr/>
      </p:nvGrpSpPr>
      <p:grpSpPr>
        <a:xfrm>
          <a:off x="0" y="0"/>
          <a:ext cx="0" cy="0"/>
          <a:chOff x="0" y="0"/>
          <a:chExt cx="0" cy="0"/>
        </a:xfrm>
      </p:grpSpPr>
      <p:sp>
        <p:nvSpPr>
          <p:cNvPr name="TextBox 2" id="2"/>
          <p:cNvSpPr txBox="true"/>
          <p:nvPr/>
        </p:nvSpPr>
        <p:spPr>
          <a:xfrm rot="0">
            <a:off x="10853540" y="726440"/>
            <a:ext cx="5197749" cy="3488690"/>
          </a:xfrm>
          <a:prstGeom prst="rect">
            <a:avLst/>
          </a:prstGeom>
        </p:spPr>
        <p:txBody>
          <a:bodyPr anchor="t" rtlCol="false" tIns="0" lIns="0" bIns="0" rIns="0">
            <a:spAutoFit/>
          </a:bodyPr>
          <a:lstStyle/>
          <a:p>
            <a:pPr algn="r">
              <a:lnSpc>
                <a:spcPts val="3520"/>
              </a:lnSpc>
            </a:pPr>
            <a:r>
              <a:rPr lang="en-US" sz="2200">
                <a:solidFill>
                  <a:srgbClr val="FFFFFF"/>
                </a:solidFill>
                <a:latin typeface="Roboto"/>
                <a:ea typeface="Roboto"/>
                <a:cs typeface="Roboto"/>
                <a:sym typeface="Roboto"/>
              </a:rPr>
              <a:t>According to t</a:t>
            </a:r>
            <a:r>
              <a:rPr lang="en-US" sz="2200">
                <a:solidFill>
                  <a:srgbClr val="FFFFFF"/>
                </a:solidFill>
                <a:latin typeface="Roboto"/>
                <a:ea typeface="Roboto"/>
                <a:cs typeface="Roboto"/>
                <a:sym typeface="Roboto"/>
              </a:rPr>
              <a:t>he International Finance Corporation (IFC), over 80% of women-owned micro and small enterprises (MSEs) in Kenya operate informally, making it difficult for them to access traditional bank loans that require formal registration and credit history.</a:t>
            </a:r>
          </a:p>
          <a:p>
            <a:pPr algn="r">
              <a:lnSpc>
                <a:spcPts val="3519"/>
              </a:lnSpc>
            </a:pPr>
          </a:p>
        </p:txBody>
      </p:sp>
      <p:sp>
        <p:nvSpPr>
          <p:cNvPr name="TextBox 3" id="3"/>
          <p:cNvSpPr txBox="true"/>
          <p:nvPr/>
        </p:nvSpPr>
        <p:spPr>
          <a:xfrm rot="0">
            <a:off x="10457246" y="4665980"/>
            <a:ext cx="5594043" cy="1736090"/>
          </a:xfrm>
          <a:prstGeom prst="rect">
            <a:avLst/>
          </a:prstGeom>
        </p:spPr>
        <p:txBody>
          <a:bodyPr anchor="t" rtlCol="false" tIns="0" lIns="0" bIns="0" rIns="0">
            <a:spAutoFit/>
          </a:bodyPr>
          <a:lstStyle/>
          <a:p>
            <a:pPr algn="r">
              <a:lnSpc>
                <a:spcPts val="3520"/>
              </a:lnSpc>
            </a:pPr>
            <a:r>
              <a:rPr lang="en-US" sz="2200">
                <a:solidFill>
                  <a:srgbClr val="FFFFFF"/>
                </a:solidFill>
                <a:latin typeface="Roboto"/>
                <a:ea typeface="Roboto"/>
                <a:cs typeface="Roboto"/>
                <a:sym typeface="Roboto"/>
              </a:rPr>
              <a:t>This informality traps women in a cycle of limited growth and vulnerability to economic shocks.</a:t>
            </a:r>
          </a:p>
          <a:p>
            <a:pPr algn="r">
              <a:lnSpc>
                <a:spcPts val="3519"/>
              </a:lnSpc>
            </a:pPr>
          </a:p>
        </p:txBody>
      </p:sp>
      <p:sp>
        <p:nvSpPr>
          <p:cNvPr name="TextBox 4" id="4"/>
          <p:cNvSpPr txBox="true"/>
          <p:nvPr/>
        </p:nvSpPr>
        <p:spPr>
          <a:xfrm rot="0">
            <a:off x="10853540" y="7299960"/>
            <a:ext cx="5197749" cy="1297940"/>
          </a:xfrm>
          <a:prstGeom prst="rect">
            <a:avLst/>
          </a:prstGeom>
        </p:spPr>
        <p:txBody>
          <a:bodyPr anchor="t" rtlCol="false" tIns="0" lIns="0" bIns="0" rIns="0">
            <a:spAutoFit/>
          </a:bodyPr>
          <a:lstStyle/>
          <a:p>
            <a:pPr algn="r">
              <a:lnSpc>
                <a:spcPts val="3520"/>
              </a:lnSpc>
            </a:pPr>
            <a:r>
              <a:rPr lang="en-US" sz="2200">
                <a:solidFill>
                  <a:srgbClr val="FFFFFF"/>
                </a:solidFill>
                <a:latin typeface="Roboto"/>
                <a:ea typeface="Roboto"/>
                <a:cs typeface="Roboto"/>
                <a:sym typeface="Roboto"/>
              </a:rPr>
              <a:t>S</a:t>
            </a:r>
            <a:r>
              <a:rPr lang="en-US" sz="2200">
                <a:solidFill>
                  <a:srgbClr val="FFFFFF"/>
                </a:solidFill>
                <a:latin typeface="Roboto"/>
                <a:ea typeface="Roboto"/>
                <a:cs typeface="Roboto"/>
                <a:sym typeface="Roboto"/>
              </a:rPr>
              <a:t>ource: IFC, "Investing in Women: New Evidence for the Business Case," 2021.</a:t>
            </a:r>
          </a:p>
          <a:p>
            <a:pPr algn="r">
              <a:lnSpc>
                <a:spcPts val="3519"/>
              </a:lnSpc>
            </a:pPr>
          </a:p>
        </p:txBody>
      </p:sp>
      <p:sp>
        <p:nvSpPr>
          <p:cNvPr name="TextBox 5" id="5"/>
          <p:cNvSpPr txBox="true"/>
          <p:nvPr/>
        </p:nvSpPr>
        <p:spPr>
          <a:xfrm rot="0">
            <a:off x="1028700" y="2442210"/>
            <a:ext cx="6478463" cy="4953000"/>
          </a:xfrm>
          <a:prstGeom prst="rect">
            <a:avLst/>
          </a:prstGeom>
        </p:spPr>
        <p:txBody>
          <a:bodyPr anchor="t" rtlCol="false" tIns="0" lIns="0" bIns="0" rIns="0">
            <a:spAutoFit/>
          </a:bodyPr>
          <a:lstStyle/>
          <a:p>
            <a:pPr algn="l">
              <a:lnSpc>
                <a:spcPts val="7800"/>
              </a:lnSpc>
            </a:pPr>
            <a:r>
              <a:rPr lang="en-US" sz="6000" b="true">
                <a:solidFill>
                  <a:srgbClr val="FFFFFF"/>
                </a:solidFill>
                <a:latin typeface="Roboto Bold"/>
                <a:ea typeface="Roboto Bold"/>
                <a:cs typeface="Roboto Bold"/>
                <a:sym typeface="Roboto Bold"/>
              </a:rPr>
              <a:t>Ov</a:t>
            </a:r>
            <a:r>
              <a:rPr lang="en-US" b="true" sz="6000">
                <a:solidFill>
                  <a:srgbClr val="FFFFFF"/>
                </a:solidFill>
                <a:latin typeface="Roboto Bold"/>
                <a:ea typeface="Roboto Bold"/>
                <a:cs typeface="Roboto Bold"/>
                <a:sym typeface="Roboto Bold"/>
              </a:rPr>
              <a:t>er 80% of Women-Owned Businesses in Kenya Are Informal</a:t>
            </a:r>
          </a:p>
        </p:txBody>
      </p:sp>
    </p:spTree>
  </p:cSld>
  <p:clrMapOvr>
    <a:masterClrMapping/>
  </p:clrMapOvr>
</p:sld>
</file>

<file path=ppt/slides/slide7.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1028700" y="1485909"/>
            <a:ext cx="15034463" cy="1981200"/>
          </a:xfrm>
          <a:prstGeom prst="rect">
            <a:avLst/>
          </a:prstGeom>
        </p:spPr>
        <p:txBody>
          <a:bodyPr anchor="t" rtlCol="false" tIns="0" lIns="0" bIns="0" rIns="0">
            <a:spAutoFit/>
          </a:bodyPr>
          <a:lstStyle/>
          <a:p>
            <a:pPr algn="ctr">
              <a:lnSpc>
                <a:spcPts val="7800"/>
              </a:lnSpc>
            </a:pPr>
            <a:r>
              <a:rPr lang="en-US" b="true" sz="6000">
                <a:solidFill>
                  <a:srgbClr val="101010"/>
                </a:solidFill>
                <a:latin typeface="Roboto Bold"/>
                <a:ea typeface="Roboto Bold"/>
                <a:cs typeface="Roboto Bold"/>
                <a:sym typeface="Roboto Bold"/>
              </a:rPr>
              <a:t>$2 Bill</a:t>
            </a:r>
            <a:r>
              <a:rPr lang="en-US" b="true" sz="6000">
                <a:solidFill>
                  <a:srgbClr val="101010"/>
                </a:solidFill>
                <a:latin typeface="Roboto Bold"/>
                <a:ea typeface="Roboto Bold"/>
                <a:cs typeface="Roboto Bold"/>
                <a:sym typeface="Roboto Bold"/>
              </a:rPr>
              <a:t>ion Credit Gap for Women-Led MSEs in Kenya</a:t>
            </a:r>
          </a:p>
        </p:txBody>
      </p:sp>
      <p:sp>
        <p:nvSpPr>
          <p:cNvPr name="TextBox 3" id="3"/>
          <p:cNvSpPr txBox="true"/>
          <p:nvPr/>
        </p:nvSpPr>
        <p:spPr>
          <a:xfrm rot="0">
            <a:off x="1513664" y="3859530"/>
            <a:ext cx="15260672" cy="2510790"/>
          </a:xfrm>
          <a:prstGeom prst="rect">
            <a:avLst/>
          </a:prstGeom>
        </p:spPr>
        <p:txBody>
          <a:bodyPr anchor="t" rtlCol="false" tIns="0" lIns="0" bIns="0" rIns="0">
            <a:spAutoFit/>
          </a:bodyPr>
          <a:lstStyle/>
          <a:p>
            <a:pPr algn="l">
              <a:lnSpc>
                <a:spcPts val="3359"/>
              </a:lnSpc>
            </a:pPr>
            <a:r>
              <a:rPr lang="en-US" sz="2400">
                <a:solidFill>
                  <a:srgbClr val="101010"/>
                </a:solidFill>
                <a:latin typeface="Roboto"/>
                <a:ea typeface="Roboto"/>
                <a:cs typeface="Roboto"/>
                <a:sym typeface="Roboto"/>
              </a:rPr>
              <a:t>The est</a:t>
            </a:r>
            <a:r>
              <a:rPr lang="en-US" sz="2400">
                <a:solidFill>
                  <a:srgbClr val="101010"/>
                </a:solidFill>
                <a:latin typeface="Roboto"/>
                <a:ea typeface="Roboto"/>
                <a:cs typeface="Roboto"/>
                <a:sym typeface="Roboto"/>
              </a:rPr>
              <a:t>imated credit gap for women-led MSEs in Kenya is over $2 billion, leaving a significant portion of the economy underfunded and under-leveraged.</a:t>
            </a:r>
          </a:p>
          <a:p>
            <a:pPr algn="l">
              <a:lnSpc>
                <a:spcPts val="3359"/>
              </a:lnSpc>
            </a:pPr>
            <a:r>
              <a:rPr lang="en-US" sz="2400">
                <a:solidFill>
                  <a:srgbClr val="101010"/>
                </a:solidFill>
                <a:latin typeface="Roboto"/>
                <a:ea typeface="Roboto"/>
                <a:cs typeface="Roboto"/>
                <a:sym typeface="Roboto"/>
              </a:rPr>
              <a:t>This lack of access to affordable financing prevents women entrepreneurs from scaling their businesses and creating jobs.</a:t>
            </a:r>
          </a:p>
          <a:p>
            <a:pPr algn="l">
              <a:lnSpc>
                <a:spcPts val="3359"/>
              </a:lnSpc>
            </a:pPr>
          </a:p>
          <a:p>
            <a:pPr algn="l">
              <a:lnSpc>
                <a:spcPts val="3359"/>
              </a:lnSpc>
            </a:pPr>
            <a:r>
              <a:rPr lang="en-US" sz="2400">
                <a:solidFill>
                  <a:srgbClr val="101010"/>
                </a:solidFill>
                <a:latin typeface="Roboto"/>
                <a:ea typeface="Roboto"/>
                <a:cs typeface="Roboto"/>
                <a:sym typeface="Roboto"/>
              </a:rPr>
              <a:t>Source: McKinsey &amp; Company, "Advancing Women’s Equality in Africa," 2019.</a:t>
            </a:r>
          </a:p>
        </p:txBody>
      </p:sp>
    </p:spTree>
  </p:cSld>
  <p:clrMapOvr>
    <a:masterClrMapping/>
  </p:clrMapOvr>
</p:sld>
</file>

<file path=ppt/slides/slide8.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AutoShape 2" id="2"/>
          <p:cNvSpPr/>
          <p:nvPr/>
        </p:nvSpPr>
        <p:spPr>
          <a:xfrm rot="0">
            <a:off x="10646329" y="0"/>
            <a:ext cx="7641671" cy="10287000"/>
          </a:xfrm>
          <a:prstGeom prst="rect">
            <a:avLst/>
          </a:prstGeom>
          <a:solidFill>
            <a:srgbClr val="101010"/>
          </a:solidFill>
        </p:spPr>
      </p:sp>
      <p:sp>
        <p:nvSpPr>
          <p:cNvPr name="TextBox 3" id="3"/>
          <p:cNvSpPr txBox="true"/>
          <p:nvPr/>
        </p:nvSpPr>
        <p:spPr>
          <a:xfrm rot="0">
            <a:off x="2576703" y="4737481"/>
            <a:ext cx="6935706" cy="1297940"/>
          </a:xfrm>
          <a:prstGeom prst="rect">
            <a:avLst/>
          </a:prstGeom>
        </p:spPr>
        <p:txBody>
          <a:bodyPr anchor="t" rtlCol="false" tIns="0" lIns="0" bIns="0" rIns="0">
            <a:spAutoFit/>
          </a:bodyPr>
          <a:lstStyle/>
          <a:p>
            <a:pPr algn="l">
              <a:lnSpc>
                <a:spcPts val="3519"/>
              </a:lnSpc>
            </a:pPr>
            <a:r>
              <a:rPr lang="en-US" sz="2199">
                <a:solidFill>
                  <a:srgbClr val="101010"/>
                </a:solidFill>
                <a:latin typeface="Roboto"/>
                <a:ea typeface="Roboto"/>
                <a:cs typeface="Roboto"/>
                <a:sym typeface="Roboto"/>
              </a:rPr>
              <a:t>This highlights the need for more inclusive, innovative credit solutions built on platforms women already use.</a:t>
            </a:r>
          </a:p>
          <a:p>
            <a:pPr algn="l">
              <a:lnSpc>
                <a:spcPts val="3520"/>
              </a:lnSpc>
            </a:pPr>
          </a:p>
        </p:txBody>
      </p:sp>
      <p:sp>
        <p:nvSpPr>
          <p:cNvPr name="TextBox 4" id="4"/>
          <p:cNvSpPr txBox="true"/>
          <p:nvPr/>
        </p:nvSpPr>
        <p:spPr>
          <a:xfrm rot="0">
            <a:off x="2576703" y="6278737"/>
            <a:ext cx="6935706" cy="1297940"/>
          </a:xfrm>
          <a:prstGeom prst="rect">
            <a:avLst/>
          </a:prstGeom>
        </p:spPr>
        <p:txBody>
          <a:bodyPr anchor="t" rtlCol="false" tIns="0" lIns="0" bIns="0" rIns="0">
            <a:spAutoFit/>
          </a:bodyPr>
          <a:lstStyle/>
          <a:p>
            <a:pPr algn="l">
              <a:lnSpc>
                <a:spcPts val="3520"/>
              </a:lnSpc>
            </a:pPr>
            <a:r>
              <a:rPr lang="en-US" sz="2200">
                <a:solidFill>
                  <a:srgbClr val="101010"/>
                </a:solidFill>
                <a:latin typeface="Roboto"/>
                <a:ea typeface="Roboto"/>
                <a:cs typeface="Roboto"/>
                <a:sym typeface="Roboto"/>
              </a:rPr>
              <a:t>Sour</a:t>
            </a:r>
            <a:r>
              <a:rPr lang="en-US" sz="2200">
                <a:solidFill>
                  <a:srgbClr val="101010"/>
                </a:solidFill>
                <a:latin typeface="Roboto"/>
                <a:ea typeface="Roboto"/>
                <a:cs typeface="Roboto"/>
                <a:sym typeface="Roboto"/>
              </a:rPr>
              <a:t>ce: FinAccess Household Survey, Central Bank of Kenya, 2021.</a:t>
            </a:r>
          </a:p>
          <a:p>
            <a:pPr algn="l">
              <a:lnSpc>
                <a:spcPts val="3519"/>
              </a:lnSpc>
            </a:pPr>
          </a:p>
        </p:txBody>
      </p:sp>
      <p:sp>
        <p:nvSpPr>
          <p:cNvPr name="TextBox 5" id="5"/>
          <p:cNvSpPr txBox="true"/>
          <p:nvPr/>
        </p:nvSpPr>
        <p:spPr>
          <a:xfrm rot="0">
            <a:off x="11789329" y="2716854"/>
            <a:ext cx="5469971" cy="3270250"/>
          </a:xfrm>
          <a:prstGeom prst="rect">
            <a:avLst/>
          </a:prstGeom>
        </p:spPr>
        <p:txBody>
          <a:bodyPr anchor="t" rtlCol="false" tIns="0" lIns="0" bIns="0" rIns="0">
            <a:spAutoFit/>
          </a:bodyPr>
          <a:lstStyle/>
          <a:p>
            <a:pPr algn="r">
              <a:lnSpc>
                <a:spcPts val="6500"/>
              </a:lnSpc>
            </a:pPr>
            <a:r>
              <a:rPr lang="en-US" sz="5000">
                <a:solidFill>
                  <a:srgbClr val="FFFFFF"/>
                </a:solidFill>
                <a:latin typeface="Roboto"/>
                <a:ea typeface="Roboto"/>
                <a:cs typeface="Roboto"/>
                <a:sym typeface="Roboto"/>
              </a:rPr>
              <a:t>M</a:t>
            </a:r>
            <a:r>
              <a:rPr lang="en-US" sz="5000">
                <a:solidFill>
                  <a:srgbClr val="FFFFFF"/>
                </a:solidFill>
                <a:latin typeface="Roboto"/>
                <a:ea typeface="Roboto"/>
                <a:cs typeface="Roboto"/>
                <a:sym typeface="Roboto"/>
              </a:rPr>
              <a:t>obile Money is Widespread, But Credit Access Remains Low</a:t>
            </a:r>
          </a:p>
        </p:txBody>
      </p:sp>
      <p:sp>
        <p:nvSpPr>
          <p:cNvPr name="TextBox 6" id="6"/>
          <p:cNvSpPr txBox="true"/>
          <p:nvPr/>
        </p:nvSpPr>
        <p:spPr>
          <a:xfrm rot="0">
            <a:off x="2576703" y="1666564"/>
            <a:ext cx="6935706" cy="2174240"/>
          </a:xfrm>
          <a:prstGeom prst="rect">
            <a:avLst/>
          </a:prstGeom>
        </p:spPr>
        <p:txBody>
          <a:bodyPr anchor="t" rtlCol="false" tIns="0" lIns="0" bIns="0" rIns="0">
            <a:spAutoFit/>
          </a:bodyPr>
          <a:lstStyle/>
          <a:p>
            <a:pPr algn="l">
              <a:lnSpc>
                <a:spcPts val="3519"/>
              </a:lnSpc>
            </a:pPr>
            <a:r>
              <a:rPr lang="en-US" sz="2199">
                <a:solidFill>
                  <a:srgbClr val="101010"/>
                </a:solidFill>
                <a:latin typeface="Roboto"/>
                <a:ea typeface="Roboto"/>
                <a:cs typeface="Roboto"/>
                <a:sym typeface="Roboto"/>
              </a:rPr>
              <a:t>While ov</a:t>
            </a:r>
            <a:r>
              <a:rPr lang="en-US" sz="2199">
                <a:solidFill>
                  <a:srgbClr val="101010"/>
                </a:solidFill>
                <a:latin typeface="Roboto"/>
                <a:ea typeface="Roboto"/>
                <a:cs typeface="Roboto"/>
                <a:sym typeface="Roboto"/>
              </a:rPr>
              <a:t>er 96% of Kenyan adults have access to mobile money services like M-PESA, only 17% of women entrepreneurs report having ever received a loan from a formal financial institution.</a:t>
            </a:r>
          </a:p>
          <a:p>
            <a:pPr algn="l">
              <a:lnSpc>
                <a:spcPts val="3520"/>
              </a:lnSpc>
            </a:pPr>
            <a:r>
              <a:rPr lang="en-US" sz="2200">
                <a:solidFill>
                  <a:srgbClr val="101010"/>
                </a:solidFill>
                <a:latin typeface="Roboto"/>
                <a:ea typeface="Roboto"/>
                <a:cs typeface="Roboto"/>
                <a:sym typeface="Roboto"/>
              </a:rPr>
              <a:t>ts.</a:t>
            </a:r>
          </a:p>
        </p:txBody>
      </p:sp>
    </p:spTree>
  </p:cSld>
  <p:clrMapOvr>
    <a:masterClrMapping/>
  </p:clrMapOvr>
</p:sld>
</file>

<file path=ppt/slides/slide9.xml><?xml version="1.0" encoding="utf-8"?>
<p:sld xmlns:p="http://schemas.openxmlformats.org/presentationml/2006/main" xmlns:a="http://schemas.openxmlformats.org/drawingml/2006/main">
  <p:cSld>
    <p:bg>
      <p:bgPr>
        <a:solidFill>
          <a:srgbClr val="101010"/>
        </a:solidFill>
      </p:bgPr>
    </p:bg>
    <p:spTree>
      <p:nvGrpSpPr>
        <p:cNvPr id="1" name=""/>
        <p:cNvGrpSpPr/>
        <p:nvPr/>
      </p:nvGrpSpPr>
      <p:grpSpPr>
        <a:xfrm>
          <a:off x="0" y="0"/>
          <a:ext cx="0" cy="0"/>
          <a:chOff x="0" y="0"/>
          <a:chExt cx="0" cy="0"/>
        </a:xfrm>
      </p:grpSpPr>
      <p:grpSp>
        <p:nvGrpSpPr>
          <p:cNvPr name="Group 2" id="2"/>
          <p:cNvGrpSpPr/>
          <p:nvPr/>
        </p:nvGrpSpPr>
        <p:grpSpPr>
          <a:xfrm rot="0">
            <a:off x="7870202" y="896984"/>
            <a:ext cx="8583960" cy="4545217"/>
            <a:chOff x="0" y="0"/>
            <a:chExt cx="11445280" cy="6060289"/>
          </a:xfrm>
        </p:grpSpPr>
        <p:sp>
          <p:nvSpPr>
            <p:cNvPr name="TextBox 3" id="3"/>
            <p:cNvSpPr txBox="true"/>
            <p:nvPr/>
          </p:nvSpPr>
          <p:spPr>
            <a:xfrm rot="0">
              <a:off x="0" y="-57150"/>
              <a:ext cx="11445280" cy="578697"/>
            </a:xfrm>
            <a:prstGeom prst="rect">
              <a:avLst/>
            </a:prstGeom>
          </p:spPr>
          <p:txBody>
            <a:bodyPr anchor="t" rtlCol="false" tIns="0" lIns="0" bIns="0" rIns="0">
              <a:spAutoFit/>
            </a:bodyPr>
            <a:lstStyle/>
            <a:p>
              <a:pPr algn="l">
                <a:lnSpc>
                  <a:spcPts val="3640"/>
                </a:lnSpc>
              </a:pPr>
              <a:r>
                <a:rPr lang="en-US" b="true" sz="2600">
                  <a:solidFill>
                    <a:srgbClr val="FFFFFF"/>
                  </a:solidFill>
                  <a:latin typeface="Roboto Bold"/>
                  <a:ea typeface="Roboto Bold"/>
                  <a:cs typeface="Roboto Bold"/>
                  <a:sym typeface="Roboto Bold"/>
                </a:rPr>
                <a:t>PROBLEM DISAGGREGATION</a:t>
              </a:r>
            </a:p>
          </p:txBody>
        </p:sp>
        <p:sp>
          <p:nvSpPr>
            <p:cNvPr name="TextBox 4" id="4"/>
            <p:cNvSpPr txBox="true"/>
            <p:nvPr/>
          </p:nvSpPr>
          <p:spPr>
            <a:xfrm rot="0">
              <a:off x="0" y="856252"/>
              <a:ext cx="11445280" cy="5204037"/>
            </a:xfrm>
            <a:prstGeom prst="rect">
              <a:avLst/>
            </a:prstGeom>
          </p:spPr>
          <p:txBody>
            <a:bodyPr anchor="t" rtlCol="false" tIns="0" lIns="0" bIns="0" rIns="0">
              <a:spAutoFit/>
            </a:bodyPr>
            <a:lstStyle/>
            <a:p>
              <a:pPr algn="l">
                <a:lnSpc>
                  <a:spcPts val="3519"/>
                </a:lnSpc>
              </a:pPr>
              <a:r>
                <a:rPr lang="en-US" sz="2199">
                  <a:solidFill>
                    <a:srgbClr val="FFFFFF"/>
                  </a:solidFill>
                  <a:latin typeface="Roboto"/>
                  <a:ea typeface="Roboto"/>
                  <a:cs typeface="Roboto"/>
                  <a:sym typeface="Roboto"/>
                </a:rPr>
                <a:t>a. Structural Barri</a:t>
              </a:r>
              <a:r>
                <a:rPr lang="en-US" sz="2199">
                  <a:solidFill>
                    <a:srgbClr val="FFFFFF"/>
                  </a:solidFill>
                  <a:latin typeface="Roboto"/>
                  <a:ea typeface="Roboto"/>
                  <a:cs typeface="Roboto"/>
                  <a:sym typeface="Roboto"/>
                </a:rPr>
                <a:t>ers – Lack of collateral, formal credit history, and business registration.</a:t>
              </a:r>
            </a:p>
            <a:p>
              <a:pPr algn="l">
                <a:lnSpc>
                  <a:spcPts val="3519"/>
                </a:lnSpc>
              </a:pPr>
              <a:r>
                <a:rPr lang="en-US" sz="2199">
                  <a:solidFill>
                    <a:srgbClr val="FFFFFF"/>
                  </a:solidFill>
                  <a:latin typeface="Roboto"/>
                  <a:ea typeface="Roboto"/>
                  <a:cs typeface="Roboto"/>
                  <a:sym typeface="Roboto"/>
                </a:rPr>
                <a:t>b. Technological Gaps – Limited integration of digital lending tools tailored to women’s needs.</a:t>
              </a:r>
            </a:p>
            <a:p>
              <a:pPr algn="l">
                <a:lnSpc>
                  <a:spcPts val="3519"/>
                </a:lnSpc>
              </a:pPr>
              <a:r>
                <a:rPr lang="en-US" sz="2199">
                  <a:solidFill>
                    <a:srgbClr val="FFFFFF"/>
                  </a:solidFill>
                  <a:latin typeface="Roboto"/>
                  <a:ea typeface="Roboto"/>
                  <a:cs typeface="Roboto"/>
                  <a:sym typeface="Roboto"/>
                </a:rPr>
                <a:t>c. Socio-Cultural Constraints – Gender norms limiting women’s financial autonomy and digital literacy.</a:t>
              </a:r>
            </a:p>
            <a:p>
              <a:pPr algn="l">
                <a:lnSpc>
                  <a:spcPts val="3520"/>
                </a:lnSpc>
              </a:pPr>
              <a:r>
                <a:rPr lang="en-US" sz="2200">
                  <a:solidFill>
                    <a:srgbClr val="FFFFFF"/>
                  </a:solidFill>
                  <a:latin typeface="Roboto"/>
                  <a:ea typeface="Roboto"/>
                  <a:cs typeface="Roboto"/>
                  <a:sym typeface="Roboto"/>
                </a:rPr>
                <a:t>d. Institutional Shortcomings – Inadequate financial products, risk-averse lenders, and weak policy enforcement.</a:t>
              </a:r>
            </a:p>
            <a:p>
              <a:pPr algn="l">
                <a:lnSpc>
                  <a:spcPts val="3519"/>
                </a:lnSpc>
              </a:pPr>
            </a:p>
          </p:txBody>
        </p:sp>
      </p:grpSp>
      <p:grpSp>
        <p:nvGrpSpPr>
          <p:cNvPr name="Group 5" id="5"/>
          <p:cNvGrpSpPr/>
          <p:nvPr/>
        </p:nvGrpSpPr>
        <p:grpSpPr>
          <a:xfrm rot="0">
            <a:off x="7870202" y="5442200"/>
            <a:ext cx="8583960" cy="1843292"/>
            <a:chOff x="0" y="0"/>
            <a:chExt cx="11445280" cy="2457722"/>
          </a:xfrm>
        </p:grpSpPr>
        <p:sp>
          <p:nvSpPr>
            <p:cNvPr name="TextBox 6" id="6"/>
            <p:cNvSpPr txBox="true"/>
            <p:nvPr/>
          </p:nvSpPr>
          <p:spPr>
            <a:xfrm rot="0">
              <a:off x="0" y="-57150"/>
              <a:ext cx="11445280" cy="578697"/>
            </a:xfrm>
            <a:prstGeom prst="rect">
              <a:avLst/>
            </a:prstGeom>
          </p:spPr>
          <p:txBody>
            <a:bodyPr anchor="t" rtlCol="false" tIns="0" lIns="0" bIns="0" rIns="0">
              <a:spAutoFit/>
            </a:bodyPr>
            <a:lstStyle/>
            <a:p>
              <a:pPr algn="l">
                <a:lnSpc>
                  <a:spcPts val="3640"/>
                </a:lnSpc>
              </a:pPr>
              <a:r>
                <a:rPr lang="en-US" b="true" sz="2600">
                  <a:solidFill>
                    <a:srgbClr val="FFFFFF"/>
                  </a:solidFill>
                  <a:latin typeface="Roboto Bold"/>
                  <a:ea typeface="Roboto Bold"/>
                  <a:cs typeface="Roboto Bold"/>
                  <a:sym typeface="Roboto Bold"/>
                </a:rPr>
                <a:t>PRIORITIZATION</a:t>
              </a:r>
            </a:p>
          </p:txBody>
        </p:sp>
        <p:sp>
          <p:nvSpPr>
            <p:cNvPr name="TextBox 7" id="7"/>
            <p:cNvSpPr txBox="true"/>
            <p:nvPr/>
          </p:nvSpPr>
          <p:spPr>
            <a:xfrm rot="0">
              <a:off x="0" y="758885"/>
              <a:ext cx="11445280" cy="1698837"/>
            </a:xfrm>
            <a:prstGeom prst="rect">
              <a:avLst/>
            </a:prstGeom>
          </p:spPr>
          <p:txBody>
            <a:bodyPr anchor="t" rtlCol="false" tIns="0" lIns="0" bIns="0" rIns="0">
              <a:spAutoFit/>
            </a:bodyPr>
            <a:lstStyle/>
            <a:p>
              <a:pPr algn="l">
                <a:lnSpc>
                  <a:spcPts val="3520"/>
                </a:lnSpc>
              </a:pPr>
              <a:r>
                <a:rPr lang="en-US" sz="2200">
                  <a:solidFill>
                    <a:srgbClr val="FFFFFF"/>
                  </a:solidFill>
                  <a:latin typeface="Roboto"/>
                  <a:ea typeface="Roboto"/>
                  <a:cs typeface="Roboto"/>
                  <a:sym typeface="Roboto"/>
                </a:rPr>
                <a:t>Focu</a:t>
              </a:r>
              <a:r>
                <a:rPr lang="en-US" sz="2200">
                  <a:solidFill>
                    <a:srgbClr val="FFFFFF"/>
                  </a:solidFill>
                  <a:latin typeface="Roboto"/>
                  <a:ea typeface="Roboto"/>
                  <a:cs typeface="Roboto"/>
                  <a:sym typeface="Roboto"/>
                </a:rPr>
                <a:t>s on fintech-enabled alternative credit scoring and community-based financial education as key leverage points.</a:t>
              </a:r>
            </a:p>
            <a:p>
              <a:pPr algn="l">
                <a:lnSpc>
                  <a:spcPts val="3519"/>
                </a:lnSpc>
              </a:pPr>
            </a:p>
          </p:txBody>
        </p:sp>
      </p:grpSp>
      <p:sp>
        <p:nvSpPr>
          <p:cNvPr name="TextBox 8" id="8"/>
          <p:cNvSpPr txBox="true"/>
          <p:nvPr/>
        </p:nvSpPr>
        <p:spPr>
          <a:xfrm rot="0">
            <a:off x="1028700" y="2688279"/>
            <a:ext cx="5469971" cy="3270250"/>
          </a:xfrm>
          <a:prstGeom prst="rect">
            <a:avLst/>
          </a:prstGeom>
        </p:spPr>
        <p:txBody>
          <a:bodyPr anchor="t" rtlCol="false" tIns="0" lIns="0" bIns="0" rIns="0">
            <a:spAutoFit/>
          </a:bodyPr>
          <a:lstStyle/>
          <a:p>
            <a:pPr algn="l">
              <a:lnSpc>
                <a:spcPts val="6500"/>
              </a:lnSpc>
            </a:pPr>
            <a:r>
              <a:rPr lang="en-US" sz="5000">
                <a:solidFill>
                  <a:srgbClr val="FFFFFF"/>
                </a:solidFill>
                <a:latin typeface="Roboto"/>
                <a:ea typeface="Roboto"/>
                <a:cs typeface="Roboto"/>
                <a:sym typeface="Roboto"/>
              </a:rPr>
              <a:t>Br</a:t>
            </a:r>
            <a:r>
              <a:rPr lang="en-US" sz="5000">
                <a:solidFill>
                  <a:srgbClr val="FFFFFF"/>
                </a:solidFill>
                <a:latin typeface="Roboto"/>
                <a:ea typeface="Roboto"/>
                <a:cs typeface="Roboto"/>
                <a:sym typeface="Roboto"/>
              </a:rPr>
              <a:t>eaking It Down with the McKinsey Problem-Solving Framework</a:t>
            </a:r>
          </a:p>
        </p:txBody>
      </p:sp>
      <p:grpSp>
        <p:nvGrpSpPr>
          <p:cNvPr name="Group 9" id="9"/>
          <p:cNvGrpSpPr/>
          <p:nvPr/>
        </p:nvGrpSpPr>
        <p:grpSpPr>
          <a:xfrm rot="0">
            <a:off x="7870202" y="7285492"/>
            <a:ext cx="8874990" cy="1843292"/>
            <a:chOff x="0" y="0"/>
            <a:chExt cx="11833320" cy="2457722"/>
          </a:xfrm>
        </p:grpSpPr>
        <p:sp>
          <p:nvSpPr>
            <p:cNvPr name="TextBox 10" id="10"/>
            <p:cNvSpPr txBox="true"/>
            <p:nvPr/>
          </p:nvSpPr>
          <p:spPr>
            <a:xfrm rot="0">
              <a:off x="0" y="-57150"/>
              <a:ext cx="11833320" cy="578697"/>
            </a:xfrm>
            <a:prstGeom prst="rect">
              <a:avLst/>
            </a:prstGeom>
          </p:spPr>
          <p:txBody>
            <a:bodyPr anchor="t" rtlCol="false" tIns="0" lIns="0" bIns="0" rIns="0">
              <a:spAutoFit/>
            </a:bodyPr>
            <a:lstStyle/>
            <a:p>
              <a:pPr algn="l">
                <a:lnSpc>
                  <a:spcPts val="3640"/>
                </a:lnSpc>
              </a:pPr>
              <a:r>
                <a:rPr lang="en-US" b="true" sz="2600">
                  <a:solidFill>
                    <a:srgbClr val="FFFFFF"/>
                  </a:solidFill>
                  <a:latin typeface="Roboto Bold"/>
                  <a:ea typeface="Roboto Bold"/>
                  <a:cs typeface="Roboto Bold"/>
                  <a:sym typeface="Roboto Bold"/>
                </a:rPr>
                <a:t>HYPOTHESIS-DRIVEN RESEARCH</a:t>
              </a:r>
            </a:p>
          </p:txBody>
        </p:sp>
        <p:sp>
          <p:nvSpPr>
            <p:cNvPr name="TextBox 11" id="11"/>
            <p:cNvSpPr txBox="true"/>
            <p:nvPr/>
          </p:nvSpPr>
          <p:spPr>
            <a:xfrm rot="0">
              <a:off x="0" y="758885"/>
              <a:ext cx="11833320" cy="1698837"/>
            </a:xfrm>
            <a:prstGeom prst="rect">
              <a:avLst/>
            </a:prstGeom>
          </p:spPr>
          <p:txBody>
            <a:bodyPr anchor="t" rtlCol="false" tIns="0" lIns="0" bIns="0" rIns="0">
              <a:spAutoFit/>
            </a:bodyPr>
            <a:lstStyle/>
            <a:p>
              <a:pPr algn="l">
                <a:lnSpc>
                  <a:spcPts val="3520"/>
                </a:lnSpc>
              </a:pPr>
              <a:r>
                <a:rPr lang="en-US" sz="2200">
                  <a:solidFill>
                    <a:srgbClr val="FFFFFF"/>
                  </a:solidFill>
                  <a:latin typeface="Roboto"/>
                  <a:ea typeface="Roboto"/>
                  <a:cs typeface="Roboto"/>
                  <a:sym typeface="Roboto"/>
                </a:rPr>
                <a:t>A</a:t>
              </a:r>
              <a:r>
                <a:rPr lang="en-US" sz="2200">
                  <a:solidFill>
                    <a:srgbClr val="FFFFFF"/>
                  </a:solidFill>
                  <a:latin typeface="Roboto"/>
                  <a:ea typeface="Roboto"/>
                  <a:cs typeface="Roboto"/>
                  <a:sym typeface="Roboto"/>
                </a:rPr>
                <a:t>ssume that digital tools with alternative scoring models and culturally aware outreach can expand women’s access to credit.</a:t>
              </a:r>
            </a:p>
            <a:p>
              <a:pPr algn="l">
                <a:lnSpc>
                  <a:spcPts val="3519"/>
                </a:lnSpc>
              </a:pP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DAGpIVz9P88</dc:identifier>
  <dcterms:modified xsi:type="dcterms:W3CDTF">2011-08-01T06:04:30Z</dcterms:modified>
  <cp:revision>1</cp:revision>
  <dc:title>Black White Photo-centric  Financial Technology (Fintech) Technology Presentation</dc:title>
</cp:coreProperties>
</file>